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812EB03-B006-4EF3-81FD-430341748035}">
  <a:tblStyle styleId="{4812EB03-B006-4EF3-81FD-430341748035}"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22" Type="http://schemas.openxmlformats.org/officeDocument/2006/relationships/slide" Target="slides/slide16.xml"/><Relationship Id="rId10" Type="http://schemas.openxmlformats.org/officeDocument/2006/relationships/slide" Target="slides/slide4.xml"/><Relationship Id="rId21" Type="http://schemas.openxmlformats.org/officeDocument/2006/relationships/slide" Target="slides/slide15.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2.jp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edb8f2ad1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edb8f2ad1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edb8f2ad19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edb8f2ad19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edb8f2ad19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edb8f2ad19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edb8f2ad19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edb8f2ad19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edb8f2ad19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edb8f2ad19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edb8f2ad19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edb8f2ad19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f57c0ab1f5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f57c0ab1f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f57c0ab1f5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f57c0ab1f5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edb8f2ad19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edb8f2ad19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edb8f2ad1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edb8f2ad1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edb8f2ad19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edb8f2ad19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edb8f2ad19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edb8f2ad19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edb8f2ad19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edb8f2ad19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edb8f2ad19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edb8f2ad19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f0d8f94421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f0d8f94421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edb8f2ad19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edb8f2ad19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7.jpg"/><Relationship Id="rId5"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4000" cy="514350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9CB9C"/>
        </a:solidFill>
      </p:bgPr>
    </p:bg>
    <p:spTree>
      <p:nvGrpSpPr>
        <p:cNvPr id="179" name="Shape 179"/>
        <p:cNvGrpSpPr/>
        <p:nvPr/>
      </p:nvGrpSpPr>
      <p:grpSpPr>
        <a:xfrm>
          <a:off x="0" y="0"/>
          <a:ext cx="0" cy="0"/>
          <a:chOff x="0" y="0"/>
          <a:chExt cx="0" cy="0"/>
        </a:xfrm>
      </p:grpSpPr>
      <p:sp>
        <p:nvSpPr>
          <p:cNvPr id="180" name="Google Shape;180;p22"/>
          <p:cNvSpPr txBox="1"/>
          <p:nvPr/>
        </p:nvSpPr>
        <p:spPr>
          <a:xfrm>
            <a:off x="123050" y="97675"/>
            <a:ext cx="5129700" cy="1856400"/>
          </a:xfrm>
          <a:prstGeom prst="rect">
            <a:avLst/>
          </a:prstGeom>
          <a:solidFill>
            <a:srgbClr val="D9EAD3"/>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GB" sz="1200">
                <a:solidFill>
                  <a:schemeClr val="dk1"/>
                </a:solidFill>
              </a:rPr>
              <a:t>Ahora bien, ¿como hacemos entonces para dar una vuelta?. Como dijimos antes, el motor está compuesto por bobinas, que al ser alimentadas producen un movimiento en el engranaje, por lo que una vuelta entera, va a estar dada por el conjunto de impulsos electrónicos requeridos para pasar por las posiciones o pasos del motor.</a:t>
            </a:r>
            <a:endParaRPr sz="12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GB" sz="1200">
                <a:solidFill>
                  <a:schemeClr val="dk1"/>
                </a:solidFill>
              </a:rPr>
              <a:t>Para poder generar estos pulsos necesitaremos de un circuito integrado o bien de un módulo que integre este circuito integrado y tenga un driver (conjunto de programas de control) también.</a:t>
            </a:r>
            <a:endParaRPr/>
          </a:p>
        </p:txBody>
      </p:sp>
      <p:pic>
        <p:nvPicPr>
          <p:cNvPr id="181" name="Google Shape;181;p22"/>
          <p:cNvPicPr preferRelativeResize="0"/>
          <p:nvPr/>
        </p:nvPicPr>
        <p:blipFill>
          <a:blip r:embed="rId3">
            <a:alphaModFix/>
          </a:blip>
          <a:stretch>
            <a:fillRect/>
          </a:stretch>
        </p:blipFill>
        <p:spPr>
          <a:xfrm>
            <a:off x="123050" y="2571750"/>
            <a:ext cx="2520675" cy="2528200"/>
          </a:xfrm>
          <a:prstGeom prst="rect">
            <a:avLst/>
          </a:prstGeom>
          <a:noFill/>
          <a:ln>
            <a:noFill/>
          </a:ln>
        </p:spPr>
      </p:pic>
      <p:cxnSp>
        <p:nvCxnSpPr>
          <p:cNvPr id="182" name="Google Shape;182;p22"/>
          <p:cNvCxnSpPr>
            <a:stCxn id="180" idx="2"/>
            <a:endCxn id="181" idx="0"/>
          </p:cNvCxnSpPr>
          <p:nvPr/>
        </p:nvCxnSpPr>
        <p:spPr>
          <a:xfrm flipH="1">
            <a:off x="1383500" y="1954075"/>
            <a:ext cx="1304400" cy="617700"/>
          </a:xfrm>
          <a:prstGeom prst="straightConnector1">
            <a:avLst/>
          </a:prstGeom>
          <a:noFill/>
          <a:ln cap="flat" cmpd="sng" w="9525">
            <a:solidFill>
              <a:schemeClr val="dk2"/>
            </a:solidFill>
            <a:prstDash val="solid"/>
            <a:round/>
            <a:headEnd len="med" w="med" type="none"/>
            <a:tailEnd len="med" w="med" type="triangle"/>
          </a:ln>
        </p:spPr>
      </p:cxnSp>
      <p:pic>
        <p:nvPicPr>
          <p:cNvPr id="183" name="Google Shape;183;p22"/>
          <p:cNvPicPr preferRelativeResize="0"/>
          <p:nvPr/>
        </p:nvPicPr>
        <p:blipFill>
          <a:blip r:embed="rId4">
            <a:alphaModFix/>
          </a:blip>
          <a:stretch>
            <a:fillRect/>
          </a:stretch>
        </p:blipFill>
        <p:spPr>
          <a:xfrm>
            <a:off x="3077000" y="2571750"/>
            <a:ext cx="2609516" cy="2528200"/>
          </a:xfrm>
          <a:prstGeom prst="rect">
            <a:avLst/>
          </a:prstGeom>
          <a:noFill/>
          <a:ln>
            <a:noFill/>
          </a:ln>
        </p:spPr>
      </p:pic>
      <p:cxnSp>
        <p:nvCxnSpPr>
          <p:cNvPr id="184" name="Google Shape;184;p22"/>
          <p:cNvCxnSpPr>
            <a:stCxn id="181" idx="3"/>
            <a:endCxn id="183" idx="1"/>
          </p:cNvCxnSpPr>
          <p:nvPr/>
        </p:nvCxnSpPr>
        <p:spPr>
          <a:xfrm>
            <a:off x="2643725" y="3835850"/>
            <a:ext cx="433200" cy="0"/>
          </a:xfrm>
          <a:prstGeom prst="straightConnector1">
            <a:avLst/>
          </a:prstGeom>
          <a:noFill/>
          <a:ln cap="flat" cmpd="sng" w="9525">
            <a:solidFill>
              <a:schemeClr val="dk2"/>
            </a:solidFill>
            <a:prstDash val="solid"/>
            <a:round/>
            <a:headEnd len="med" w="med" type="none"/>
            <a:tailEnd len="med" w="med" type="triangle"/>
          </a:ln>
        </p:spPr>
      </p:cxnSp>
      <p:pic>
        <p:nvPicPr>
          <p:cNvPr id="185" name="Google Shape;185;p22"/>
          <p:cNvPicPr preferRelativeResize="0"/>
          <p:nvPr/>
        </p:nvPicPr>
        <p:blipFill>
          <a:blip r:embed="rId5">
            <a:alphaModFix/>
          </a:blip>
          <a:stretch>
            <a:fillRect/>
          </a:stretch>
        </p:blipFill>
        <p:spPr>
          <a:xfrm>
            <a:off x="5781629" y="97675"/>
            <a:ext cx="3276526" cy="3086201"/>
          </a:xfrm>
          <a:prstGeom prst="rect">
            <a:avLst/>
          </a:prstGeom>
          <a:noFill/>
          <a:ln>
            <a:noFill/>
          </a:ln>
        </p:spPr>
      </p:pic>
      <p:cxnSp>
        <p:nvCxnSpPr>
          <p:cNvPr id="186" name="Google Shape;186;p22"/>
          <p:cNvCxnSpPr>
            <a:stCxn id="183" idx="3"/>
            <a:endCxn id="185" idx="2"/>
          </p:cNvCxnSpPr>
          <p:nvPr/>
        </p:nvCxnSpPr>
        <p:spPr>
          <a:xfrm flipH="1" rot="10800000">
            <a:off x="5686516" y="3183950"/>
            <a:ext cx="1733400" cy="651900"/>
          </a:xfrm>
          <a:prstGeom prst="bentConnector2">
            <a:avLst/>
          </a:prstGeom>
          <a:noFill/>
          <a:ln cap="flat" cmpd="sng" w="9525">
            <a:solidFill>
              <a:schemeClr val="dk2"/>
            </a:solidFill>
            <a:prstDash val="solid"/>
            <a:round/>
            <a:headEnd len="med" w="med" type="none"/>
            <a:tailEnd len="med" w="med" type="stealth"/>
          </a:ln>
        </p:spPr>
      </p:cxnSp>
      <p:sp>
        <p:nvSpPr>
          <p:cNvPr id="187" name="Google Shape;187;p22"/>
          <p:cNvSpPr txBox="1"/>
          <p:nvPr/>
        </p:nvSpPr>
        <p:spPr>
          <a:xfrm>
            <a:off x="5813238" y="3978000"/>
            <a:ext cx="3213300" cy="794100"/>
          </a:xfrm>
          <a:prstGeom prst="rect">
            <a:avLst/>
          </a:prstGeom>
          <a:solidFill>
            <a:srgbClr val="D9EAD3"/>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GB" sz="1200">
                <a:solidFill>
                  <a:schemeClr val="dk1"/>
                </a:solidFill>
              </a:rPr>
              <a:t>Nosotros vamos a trabajar con esto último, el motor paso a paso con driver 28BYJ-48 que es del tipo unipolar de 5 salidas.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9CB9C"/>
        </a:solidFill>
      </p:bgPr>
    </p:bg>
    <p:spTree>
      <p:nvGrpSpPr>
        <p:cNvPr id="191" name="Shape 191"/>
        <p:cNvGrpSpPr/>
        <p:nvPr/>
      </p:nvGrpSpPr>
      <p:grpSpPr>
        <a:xfrm>
          <a:off x="0" y="0"/>
          <a:ext cx="0" cy="0"/>
          <a:chOff x="0" y="0"/>
          <a:chExt cx="0" cy="0"/>
        </a:xfrm>
      </p:grpSpPr>
      <p:sp>
        <p:nvSpPr>
          <p:cNvPr id="192" name="Google Shape;192;p23"/>
          <p:cNvSpPr txBox="1"/>
          <p:nvPr/>
        </p:nvSpPr>
        <p:spPr>
          <a:xfrm>
            <a:off x="138150" y="114025"/>
            <a:ext cx="3000000" cy="2281200"/>
          </a:xfrm>
          <a:prstGeom prst="rect">
            <a:avLst/>
          </a:prstGeom>
          <a:solidFill>
            <a:srgbClr val="A4C2F4"/>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200">
                <a:solidFill>
                  <a:schemeClr val="dk1"/>
                </a:solidFill>
              </a:rPr>
              <a:t>En el dibujo se pueden ver 5 cables y 2 bobinas aparentes. En realidad como dijimos que hablábamos de un motor unipolar, deben haber cuatro bobinas y estas se forman con las siguientes combinaciones:</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GB" sz="1200">
                <a:solidFill>
                  <a:schemeClr val="dk1"/>
                </a:solidFill>
              </a:rPr>
              <a:t>Bobina A: 2-5.</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GB" sz="1200">
                <a:solidFill>
                  <a:schemeClr val="dk1"/>
                </a:solidFill>
              </a:rPr>
              <a:t>Bobina B: 5-4.</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GB" sz="1200">
                <a:solidFill>
                  <a:schemeClr val="dk1"/>
                </a:solidFill>
              </a:rPr>
              <a:t>Bobina C: 5-3.</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GB" sz="1200">
                <a:solidFill>
                  <a:schemeClr val="dk1"/>
                </a:solidFill>
              </a:rPr>
              <a:t>Bobina D: 5-1.</a:t>
            </a:r>
            <a:endParaRPr sz="1200">
              <a:solidFill>
                <a:schemeClr val="dk1"/>
              </a:solidFill>
            </a:endParaRPr>
          </a:p>
        </p:txBody>
      </p:sp>
      <p:sp>
        <p:nvSpPr>
          <p:cNvPr id="193" name="Google Shape;193;p23"/>
          <p:cNvSpPr txBox="1"/>
          <p:nvPr/>
        </p:nvSpPr>
        <p:spPr>
          <a:xfrm>
            <a:off x="4982513" y="441375"/>
            <a:ext cx="2374200" cy="1382700"/>
          </a:xfrm>
          <a:prstGeom prst="rect">
            <a:avLst/>
          </a:prstGeom>
          <a:solidFill>
            <a:srgbClr val="B6D7A8"/>
          </a:solid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GB" u="sng">
                <a:solidFill>
                  <a:schemeClr val="dk1"/>
                </a:solidFill>
              </a:rPr>
              <a:t>Combinaciones posibles:</a:t>
            </a:r>
            <a:endParaRPr b="1" u="sng">
              <a:solidFill>
                <a:schemeClr val="dk1"/>
              </a:solidFill>
            </a:endParaRPr>
          </a:p>
          <a:p>
            <a:pPr indent="-304800" lvl="0" marL="457200" rtl="0" algn="l">
              <a:lnSpc>
                <a:spcPct val="115000"/>
              </a:lnSpc>
              <a:spcBef>
                <a:spcPts val="1000"/>
              </a:spcBef>
              <a:spcAft>
                <a:spcPts val="0"/>
              </a:spcAft>
              <a:buClr>
                <a:srgbClr val="6AA84F"/>
              </a:buClr>
              <a:buSzPts val="1200"/>
              <a:buAutoNum type="arabicPeriod"/>
            </a:pPr>
            <a:r>
              <a:rPr lang="en-GB" sz="1200">
                <a:solidFill>
                  <a:srgbClr val="6AA84F"/>
                </a:solidFill>
              </a:rPr>
              <a:t>Paso Simple</a:t>
            </a:r>
            <a:endParaRPr sz="1200">
              <a:solidFill>
                <a:srgbClr val="6AA84F"/>
              </a:solidFill>
            </a:endParaRPr>
          </a:p>
          <a:p>
            <a:pPr indent="-304800" lvl="0" marL="457200" rtl="0" algn="l">
              <a:lnSpc>
                <a:spcPct val="115000"/>
              </a:lnSpc>
              <a:spcBef>
                <a:spcPts val="0"/>
              </a:spcBef>
              <a:spcAft>
                <a:spcPts val="0"/>
              </a:spcAft>
              <a:buClr>
                <a:srgbClr val="3C78D8"/>
              </a:buClr>
              <a:buSzPts val="1200"/>
              <a:buAutoNum type="arabicPeriod"/>
            </a:pPr>
            <a:r>
              <a:rPr lang="en-GB" sz="1200">
                <a:solidFill>
                  <a:srgbClr val="3C78D8"/>
                </a:solidFill>
              </a:rPr>
              <a:t>Paso doble</a:t>
            </a:r>
            <a:endParaRPr sz="1200">
              <a:solidFill>
                <a:srgbClr val="3C78D8"/>
              </a:solidFill>
            </a:endParaRPr>
          </a:p>
          <a:p>
            <a:pPr indent="-304800" lvl="0" marL="457200" rtl="0" algn="l">
              <a:lnSpc>
                <a:spcPct val="115000"/>
              </a:lnSpc>
              <a:spcBef>
                <a:spcPts val="0"/>
              </a:spcBef>
              <a:spcAft>
                <a:spcPts val="0"/>
              </a:spcAft>
              <a:buClr>
                <a:srgbClr val="E69138"/>
              </a:buClr>
              <a:buSzPts val="1200"/>
              <a:buAutoNum type="arabicPeriod"/>
            </a:pPr>
            <a:r>
              <a:rPr lang="en-GB" sz="1200">
                <a:solidFill>
                  <a:srgbClr val="E69138"/>
                </a:solidFill>
              </a:rPr>
              <a:t>Medio paso</a:t>
            </a:r>
            <a:endParaRPr sz="1200">
              <a:solidFill>
                <a:srgbClr val="E69138"/>
              </a:solidFill>
            </a:endParaRPr>
          </a:p>
          <a:p>
            <a:pPr indent="-304800" lvl="0" marL="457200" rtl="0" algn="l">
              <a:lnSpc>
                <a:spcPct val="115000"/>
              </a:lnSpc>
              <a:spcBef>
                <a:spcPts val="0"/>
              </a:spcBef>
              <a:spcAft>
                <a:spcPts val="0"/>
              </a:spcAft>
              <a:buClr>
                <a:srgbClr val="A64D79"/>
              </a:buClr>
              <a:buSzPts val="1200"/>
              <a:buAutoNum type="arabicPeriod"/>
            </a:pPr>
            <a:r>
              <a:rPr lang="en-GB" sz="1200">
                <a:solidFill>
                  <a:srgbClr val="A64D79"/>
                </a:solidFill>
              </a:rPr>
              <a:t>Bipolar</a:t>
            </a:r>
            <a:endParaRPr sz="1200">
              <a:solidFill>
                <a:srgbClr val="A64D79"/>
              </a:solidFill>
            </a:endParaRPr>
          </a:p>
        </p:txBody>
      </p:sp>
      <p:graphicFrame>
        <p:nvGraphicFramePr>
          <p:cNvPr id="194" name="Google Shape;194;p23"/>
          <p:cNvGraphicFramePr/>
          <p:nvPr/>
        </p:nvGraphicFramePr>
        <p:xfrm>
          <a:off x="3304050" y="1985775"/>
          <a:ext cx="3000000" cy="3000000"/>
        </p:xfrm>
        <a:graphic>
          <a:graphicData uri="http://schemas.openxmlformats.org/drawingml/2006/table">
            <a:tbl>
              <a:tblPr>
                <a:noFill/>
                <a:tableStyleId>{4812EB03-B006-4EF3-81FD-430341748035}</a:tableStyleId>
              </a:tblPr>
              <a:tblGrid>
                <a:gridCol w="337125"/>
                <a:gridCol w="337125"/>
                <a:gridCol w="337125"/>
                <a:gridCol w="337125"/>
                <a:gridCol w="337125"/>
                <a:gridCol w="337125"/>
                <a:gridCol w="337125"/>
                <a:gridCol w="337125"/>
                <a:gridCol w="337125"/>
                <a:gridCol w="337125"/>
                <a:gridCol w="337125"/>
                <a:gridCol w="337125"/>
                <a:gridCol w="337125"/>
                <a:gridCol w="337125"/>
                <a:gridCol w="337125"/>
                <a:gridCol w="337125"/>
                <a:gridCol w="337125"/>
              </a:tblGrid>
              <a:tr h="12700">
                <a:tc>
                  <a:txBody>
                    <a:bodyPr/>
                    <a:lstStyle/>
                    <a:p>
                      <a:pPr indent="0" lvl="0" marL="0" rtl="0" algn="l">
                        <a:spcBef>
                          <a:spcPts val="0"/>
                        </a:spcBef>
                        <a:spcAft>
                          <a:spcPts val="0"/>
                        </a:spcAft>
                        <a:buNone/>
                      </a:pPr>
                      <a:r>
                        <a:rPr lang="en-GB" sz="1200"/>
                        <a:t>A</a:t>
                      </a:r>
                      <a:endParaRPr sz="1200"/>
                    </a:p>
                  </a:txBody>
                  <a:tcPr marT="63500" marB="63500" marR="63500" marL="63500">
                    <a:solidFill>
                      <a:srgbClr val="6AA84F"/>
                    </a:solidFill>
                  </a:tcPr>
                </a:tc>
                <a:tc>
                  <a:txBody>
                    <a:bodyPr/>
                    <a:lstStyle/>
                    <a:p>
                      <a:pPr indent="0" lvl="0" marL="0" rtl="0" algn="l">
                        <a:spcBef>
                          <a:spcPts val="0"/>
                        </a:spcBef>
                        <a:spcAft>
                          <a:spcPts val="0"/>
                        </a:spcAft>
                        <a:buNone/>
                      </a:pPr>
                      <a:r>
                        <a:rPr lang="en-GB" sz="1200"/>
                        <a:t>B</a:t>
                      </a:r>
                      <a:endParaRPr sz="1200"/>
                    </a:p>
                  </a:txBody>
                  <a:tcPr marT="63500" marB="63500" marR="63500" marL="63500">
                    <a:solidFill>
                      <a:srgbClr val="6AA84F"/>
                    </a:solidFill>
                  </a:tcPr>
                </a:tc>
                <a:tc>
                  <a:txBody>
                    <a:bodyPr/>
                    <a:lstStyle/>
                    <a:p>
                      <a:pPr indent="0" lvl="0" marL="0" rtl="0" algn="l">
                        <a:spcBef>
                          <a:spcPts val="0"/>
                        </a:spcBef>
                        <a:spcAft>
                          <a:spcPts val="0"/>
                        </a:spcAft>
                        <a:buNone/>
                      </a:pPr>
                      <a:r>
                        <a:rPr lang="en-GB" sz="1200"/>
                        <a:t>C</a:t>
                      </a:r>
                      <a:endParaRPr sz="1200"/>
                    </a:p>
                  </a:txBody>
                  <a:tcPr marT="63500" marB="63500" marR="63500" marL="63500">
                    <a:solidFill>
                      <a:srgbClr val="6AA84F"/>
                    </a:solidFill>
                  </a:tcPr>
                </a:tc>
                <a:tc>
                  <a:txBody>
                    <a:bodyPr/>
                    <a:lstStyle/>
                    <a:p>
                      <a:pPr indent="0" lvl="0" marL="0" rtl="0" algn="l">
                        <a:spcBef>
                          <a:spcPts val="0"/>
                        </a:spcBef>
                        <a:spcAft>
                          <a:spcPts val="0"/>
                        </a:spcAft>
                        <a:buNone/>
                      </a:pPr>
                      <a:r>
                        <a:rPr lang="en-GB" sz="1200"/>
                        <a:t>D</a:t>
                      </a:r>
                      <a:endParaRPr sz="1200"/>
                    </a:p>
                  </a:txBody>
                  <a:tcPr marT="63500" marB="63500" marR="63500" marL="63500">
                    <a:solidFill>
                      <a:srgbClr val="6AA84F"/>
                    </a:solidFill>
                  </a:tcPr>
                </a:tc>
                <a:tc>
                  <a:txBody>
                    <a:bodyPr/>
                    <a:lstStyle/>
                    <a:p>
                      <a:pPr indent="0" lvl="0" marL="0" rtl="0" algn="l">
                        <a:spcBef>
                          <a:spcPts val="0"/>
                        </a:spcBef>
                        <a:spcAft>
                          <a:spcPts val="0"/>
                        </a:spcAft>
                        <a:buNone/>
                      </a:pPr>
                      <a:r>
                        <a:rPr lang="en-GB" sz="1200"/>
                        <a:t>A</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B</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C</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D</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A</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B</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C</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D</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A</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B</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C</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D</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P</a:t>
                      </a:r>
                      <a:endParaRPr sz="1200"/>
                    </a:p>
                  </a:txBody>
                  <a:tcPr marT="63500" marB="63500" marR="63500" marL="63500"/>
                </a:tc>
              </a:tr>
              <a:tr h="12700">
                <a:tc>
                  <a:txBody>
                    <a:bodyPr/>
                    <a:lstStyle/>
                    <a:p>
                      <a:pPr indent="0" lvl="0" marL="0" rtl="0" algn="l">
                        <a:spcBef>
                          <a:spcPts val="0"/>
                        </a:spcBef>
                        <a:spcAft>
                          <a:spcPts val="0"/>
                        </a:spcAft>
                        <a:buNone/>
                      </a:pPr>
                      <a:r>
                        <a:rPr lang="en-GB" sz="1200"/>
                        <a:t>1</a:t>
                      </a:r>
                      <a:endParaRPr sz="1200"/>
                    </a:p>
                  </a:txBody>
                  <a:tcPr marT="63500" marB="63500" marR="63500" marL="63500">
                    <a:solidFill>
                      <a:srgbClr val="6AA84F"/>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6AA84F"/>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6AA84F"/>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6AA84F"/>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1</a:t>
                      </a:r>
                      <a:endParaRPr sz="1200"/>
                    </a:p>
                  </a:txBody>
                  <a:tcPr marT="63500" marB="63500" marR="63500" marL="63500"/>
                </a:tc>
              </a:tr>
              <a:tr h="12700">
                <a:tc>
                  <a:txBody>
                    <a:bodyPr/>
                    <a:lstStyle/>
                    <a:p>
                      <a:pPr indent="0" lvl="0" marL="0" rtl="0" algn="l">
                        <a:spcBef>
                          <a:spcPts val="0"/>
                        </a:spcBef>
                        <a:spcAft>
                          <a:spcPts val="0"/>
                        </a:spcAft>
                        <a:buNone/>
                      </a:pPr>
                      <a:r>
                        <a:rPr lang="en-GB" sz="1200"/>
                        <a:t>0</a:t>
                      </a:r>
                      <a:endParaRPr sz="1200"/>
                    </a:p>
                  </a:txBody>
                  <a:tcPr marT="63500" marB="63500" marR="63500" marL="63500">
                    <a:solidFill>
                      <a:srgbClr val="6AA84F"/>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6AA84F"/>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6AA84F"/>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6AA84F"/>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2</a:t>
                      </a:r>
                      <a:endParaRPr sz="1200"/>
                    </a:p>
                  </a:txBody>
                  <a:tcPr marT="63500" marB="63500" marR="63500" marL="63500"/>
                </a:tc>
              </a:tr>
              <a:tr h="12700">
                <a:tc>
                  <a:txBody>
                    <a:bodyPr/>
                    <a:lstStyle/>
                    <a:p>
                      <a:pPr indent="0" lvl="0" marL="0" rtl="0" algn="l">
                        <a:spcBef>
                          <a:spcPts val="0"/>
                        </a:spcBef>
                        <a:spcAft>
                          <a:spcPts val="0"/>
                        </a:spcAft>
                        <a:buNone/>
                      </a:pPr>
                      <a:r>
                        <a:rPr lang="en-GB" sz="1200"/>
                        <a:t>0</a:t>
                      </a:r>
                      <a:endParaRPr sz="1200"/>
                    </a:p>
                  </a:txBody>
                  <a:tcPr marT="63500" marB="63500" marR="63500" marL="63500">
                    <a:solidFill>
                      <a:srgbClr val="6AA84F"/>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6AA84F"/>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6AA84F"/>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6AA84F"/>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3</a:t>
                      </a:r>
                      <a:endParaRPr sz="1200"/>
                    </a:p>
                  </a:txBody>
                  <a:tcPr marT="63500" marB="63500" marR="63500" marL="63500"/>
                </a:tc>
              </a:tr>
              <a:tr h="12700">
                <a:tc>
                  <a:txBody>
                    <a:bodyPr/>
                    <a:lstStyle/>
                    <a:p>
                      <a:pPr indent="0" lvl="0" marL="0" rtl="0" algn="l">
                        <a:spcBef>
                          <a:spcPts val="0"/>
                        </a:spcBef>
                        <a:spcAft>
                          <a:spcPts val="0"/>
                        </a:spcAft>
                        <a:buNone/>
                      </a:pPr>
                      <a:r>
                        <a:rPr lang="en-GB" sz="1200"/>
                        <a:t>0</a:t>
                      </a:r>
                      <a:endParaRPr sz="1200"/>
                    </a:p>
                  </a:txBody>
                  <a:tcPr marT="63500" marB="63500" marR="63500" marL="63500">
                    <a:solidFill>
                      <a:srgbClr val="6AA84F"/>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6AA84F"/>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6AA84F"/>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6AA84F"/>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4</a:t>
                      </a:r>
                      <a:endParaRPr sz="1200"/>
                    </a:p>
                  </a:txBody>
                  <a:tcPr marT="63500" marB="63500" marR="63500" marL="63500"/>
                </a:tc>
              </a:tr>
              <a:tr h="12700">
                <a:tc>
                  <a:txBody>
                    <a:bodyPr/>
                    <a:lstStyle/>
                    <a:p>
                      <a:pPr indent="0" lvl="0" marL="0" rtl="0" algn="l">
                        <a:spcBef>
                          <a:spcPts val="0"/>
                        </a:spcBef>
                        <a:spcAft>
                          <a:spcPts val="0"/>
                        </a:spcAft>
                        <a:buNone/>
                      </a:pPr>
                      <a:r>
                        <a:t/>
                      </a:r>
                      <a:endParaRPr sz="1200"/>
                    </a:p>
                  </a:txBody>
                  <a:tcPr marT="63500" marB="63500" marR="63500" marL="63500">
                    <a:solidFill>
                      <a:srgbClr val="6AA84F"/>
                    </a:solidFill>
                  </a:tcPr>
                </a:tc>
                <a:tc>
                  <a:txBody>
                    <a:bodyPr/>
                    <a:lstStyle/>
                    <a:p>
                      <a:pPr indent="0" lvl="0" marL="0" rtl="0" algn="l">
                        <a:spcBef>
                          <a:spcPts val="0"/>
                        </a:spcBef>
                        <a:spcAft>
                          <a:spcPts val="0"/>
                        </a:spcAft>
                        <a:buNone/>
                      </a:pPr>
                      <a:r>
                        <a:t/>
                      </a:r>
                      <a:endParaRPr sz="1200"/>
                    </a:p>
                  </a:txBody>
                  <a:tcPr marT="63500" marB="63500" marR="63500" marL="63500">
                    <a:solidFill>
                      <a:srgbClr val="6AA84F"/>
                    </a:solidFill>
                  </a:tcPr>
                </a:tc>
                <a:tc>
                  <a:txBody>
                    <a:bodyPr/>
                    <a:lstStyle/>
                    <a:p>
                      <a:pPr indent="0" lvl="0" marL="0" rtl="0" algn="l">
                        <a:spcBef>
                          <a:spcPts val="0"/>
                        </a:spcBef>
                        <a:spcAft>
                          <a:spcPts val="0"/>
                        </a:spcAft>
                        <a:buNone/>
                      </a:pPr>
                      <a:r>
                        <a:t/>
                      </a:r>
                      <a:endParaRPr sz="1200"/>
                    </a:p>
                  </a:txBody>
                  <a:tcPr marT="63500" marB="63500" marR="63500" marL="63500">
                    <a:solidFill>
                      <a:srgbClr val="6AA84F"/>
                    </a:solidFill>
                  </a:tcPr>
                </a:tc>
                <a:tc>
                  <a:txBody>
                    <a:bodyPr/>
                    <a:lstStyle/>
                    <a:p>
                      <a:pPr indent="0" lvl="0" marL="0" rtl="0" algn="l">
                        <a:spcBef>
                          <a:spcPts val="0"/>
                        </a:spcBef>
                        <a:spcAft>
                          <a:spcPts val="0"/>
                        </a:spcAft>
                        <a:buNone/>
                      </a:pPr>
                      <a:r>
                        <a:t/>
                      </a:r>
                      <a:endParaRPr sz="1200"/>
                    </a:p>
                  </a:txBody>
                  <a:tcPr marT="63500" marB="63500" marR="63500" marL="63500">
                    <a:solidFill>
                      <a:srgbClr val="6AA84F"/>
                    </a:solidFill>
                  </a:tcPr>
                </a:tc>
                <a:tc>
                  <a:txBody>
                    <a:bodyPr/>
                    <a:lstStyle/>
                    <a:p>
                      <a:pPr indent="0" lvl="0" marL="0" rtl="0" algn="l">
                        <a:spcBef>
                          <a:spcPts val="0"/>
                        </a:spcBef>
                        <a:spcAft>
                          <a:spcPts val="0"/>
                        </a:spcAft>
                        <a:buNone/>
                      </a:pPr>
                      <a:r>
                        <a:t/>
                      </a:r>
                      <a:endParaRPr sz="1200"/>
                    </a:p>
                  </a:txBody>
                  <a:tcPr marT="63500" marB="63500" marR="63500" marL="63500">
                    <a:solidFill>
                      <a:srgbClr val="3C78D8"/>
                    </a:solidFill>
                  </a:tcPr>
                </a:tc>
                <a:tc>
                  <a:txBody>
                    <a:bodyPr/>
                    <a:lstStyle/>
                    <a:p>
                      <a:pPr indent="0" lvl="0" marL="0" rtl="0" algn="l">
                        <a:spcBef>
                          <a:spcPts val="0"/>
                        </a:spcBef>
                        <a:spcAft>
                          <a:spcPts val="0"/>
                        </a:spcAft>
                        <a:buNone/>
                      </a:pPr>
                      <a:r>
                        <a:t/>
                      </a:r>
                      <a:endParaRPr sz="1200"/>
                    </a:p>
                  </a:txBody>
                  <a:tcPr marT="63500" marB="63500" marR="63500" marL="63500">
                    <a:solidFill>
                      <a:srgbClr val="3C78D8"/>
                    </a:solidFill>
                  </a:tcPr>
                </a:tc>
                <a:tc>
                  <a:txBody>
                    <a:bodyPr/>
                    <a:lstStyle/>
                    <a:p>
                      <a:pPr indent="0" lvl="0" marL="0" rtl="0" algn="l">
                        <a:spcBef>
                          <a:spcPts val="0"/>
                        </a:spcBef>
                        <a:spcAft>
                          <a:spcPts val="0"/>
                        </a:spcAft>
                        <a:buNone/>
                      </a:pPr>
                      <a:r>
                        <a:t/>
                      </a:r>
                      <a:endParaRPr sz="1200"/>
                    </a:p>
                  </a:txBody>
                  <a:tcPr marT="63500" marB="63500" marR="63500" marL="63500">
                    <a:solidFill>
                      <a:srgbClr val="3C78D8"/>
                    </a:solidFill>
                  </a:tcPr>
                </a:tc>
                <a:tc>
                  <a:txBody>
                    <a:bodyPr/>
                    <a:lstStyle/>
                    <a:p>
                      <a:pPr indent="0" lvl="0" marL="0" rtl="0" algn="l">
                        <a:spcBef>
                          <a:spcPts val="0"/>
                        </a:spcBef>
                        <a:spcAft>
                          <a:spcPts val="0"/>
                        </a:spcAft>
                        <a:buNone/>
                      </a:pPr>
                      <a:r>
                        <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E69138"/>
                    </a:solidFill>
                  </a:tcPr>
                </a:tc>
                <a:tc>
                  <a:txBody>
                    <a:bodyPr/>
                    <a:lstStyle/>
                    <a:p>
                      <a:pPr indent="0" lvl="0" marL="0" rtl="0" algn="l">
                        <a:spcBef>
                          <a:spcPts val="0"/>
                        </a:spcBef>
                        <a:spcAft>
                          <a:spcPts val="0"/>
                        </a:spcAft>
                        <a:buNone/>
                      </a:pPr>
                      <a:r>
                        <a:t/>
                      </a:r>
                      <a:endParaRPr sz="1200"/>
                    </a:p>
                  </a:txBody>
                  <a:tcPr marT="63500" marB="63500" marR="63500" marL="63500">
                    <a:solidFill>
                      <a:srgbClr val="A64D79"/>
                    </a:solidFill>
                  </a:tcPr>
                </a:tc>
                <a:tc>
                  <a:txBody>
                    <a:bodyPr/>
                    <a:lstStyle/>
                    <a:p>
                      <a:pPr indent="0" lvl="0" marL="0" rtl="0" algn="l">
                        <a:spcBef>
                          <a:spcPts val="0"/>
                        </a:spcBef>
                        <a:spcAft>
                          <a:spcPts val="0"/>
                        </a:spcAft>
                        <a:buNone/>
                      </a:pPr>
                      <a:r>
                        <a:t/>
                      </a:r>
                      <a:endParaRPr sz="1200"/>
                    </a:p>
                  </a:txBody>
                  <a:tcPr marT="63500" marB="63500" marR="63500" marL="63500">
                    <a:solidFill>
                      <a:srgbClr val="A64D79"/>
                    </a:solidFill>
                  </a:tcPr>
                </a:tc>
                <a:tc>
                  <a:txBody>
                    <a:bodyPr/>
                    <a:lstStyle/>
                    <a:p>
                      <a:pPr indent="0" lvl="0" marL="0" rtl="0" algn="l">
                        <a:spcBef>
                          <a:spcPts val="0"/>
                        </a:spcBef>
                        <a:spcAft>
                          <a:spcPts val="0"/>
                        </a:spcAft>
                        <a:buNone/>
                      </a:pPr>
                      <a:r>
                        <a:t/>
                      </a:r>
                      <a:endParaRPr sz="1200"/>
                    </a:p>
                  </a:txBody>
                  <a:tcPr marT="63500" marB="63500" marR="63500" marL="63500">
                    <a:solidFill>
                      <a:srgbClr val="A64D79"/>
                    </a:solidFill>
                  </a:tcPr>
                </a:tc>
                <a:tc>
                  <a:txBody>
                    <a:bodyPr/>
                    <a:lstStyle/>
                    <a:p>
                      <a:pPr indent="0" lvl="0" marL="0" rtl="0" algn="l">
                        <a:spcBef>
                          <a:spcPts val="0"/>
                        </a:spcBef>
                        <a:spcAft>
                          <a:spcPts val="0"/>
                        </a:spcAft>
                        <a:buNone/>
                      </a:pPr>
                      <a:r>
                        <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5</a:t>
                      </a:r>
                      <a:endParaRPr sz="1200"/>
                    </a:p>
                  </a:txBody>
                  <a:tcPr marT="63500" marB="63500" marR="63500" marL="63500"/>
                </a:tc>
              </a:tr>
              <a:tr h="12700">
                <a:tc>
                  <a:txBody>
                    <a:bodyPr/>
                    <a:lstStyle/>
                    <a:p>
                      <a:pPr indent="0" lvl="0" marL="0" rtl="0" algn="l">
                        <a:spcBef>
                          <a:spcPts val="0"/>
                        </a:spcBef>
                        <a:spcAft>
                          <a:spcPts val="0"/>
                        </a:spcAft>
                        <a:buNone/>
                      </a:pPr>
                      <a:r>
                        <a:t/>
                      </a:r>
                      <a:endParaRPr sz="1200"/>
                    </a:p>
                  </a:txBody>
                  <a:tcPr marT="63500" marB="63500" marR="63500" marL="63500">
                    <a:solidFill>
                      <a:srgbClr val="6AA84F"/>
                    </a:solidFill>
                  </a:tcPr>
                </a:tc>
                <a:tc>
                  <a:txBody>
                    <a:bodyPr/>
                    <a:lstStyle/>
                    <a:p>
                      <a:pPr indent="0" lvl="0" marL="0" rtl="0" algn="l">
                        <a:spcBef>
                          <a:spcPts val="0"/>
                        </a:spcBef>
                        <a:spcAft>
                          <a:spcPts val="0"/>
                        </a:spcAft>
                        <a:buNone/>
                      </a:pPr>
                      <a:r>
                        <a:t/>
                      </a:r>
                      <a:endParaRPr sz="1200"/>
                    </a:p>
                  </a:txBody>
                  <a:tcPr marT="63500" marB="63500" marR="63500" marL="63500">
                    <a:solidFill>
                      <a:srgbClr val="6AA84F"/>
                    </a:solidFill>
                  </a:tcPr>
                </a:tc>
                <a:tc>
                  <a:txBody>
                    <a:bodyPr/>
                    <a:lstStyle/>
                    <a:p>
                      <a:pPr indent="0" lvl="0" marL="0" rtl="0" algn="l">
                        <a:spcBef>
                          <a:spcPts val="0"/>
                        </a:spcBef>
                        <a:spcAft>
                          <a:spcPts val="0"/>
                        </a:spcAft>
                        <a:buNone/>
                      </a:pPr>
                      <a:r>
                        <a:t/>
                      </a:r>
                      <a:endParaRPr sz="1200"/>
                    </a:p>
                  </a:txBody>
                  <a:tcPr marT="63500" marB="63500" marR="63500" marL="63500">
                    <a:solidFill>
                      <a:srgbClr val="6AA84F"/>
                    </a:solidFill>
                  </a:tcPr>
                </a:tc>
                <a:tc>
                  <a:txBody>
                    <a:bodyPr/>
                    <a:lstStyle/>
                    <a:p>
                      <a:pPr indent="0" lvl="0" marL="0" rtl="0" algn="l">
                        <a:spcBef>
                          <a:spcPts val="0"/>
                        </a:spcBef>
                        <a:spcAft>
                          <a:spcPts val="0"/>
                        </a:spcAft>
                        <a:buNone/>
                      </a:pPr>
                      <a:r>
                        <a:t/>
                      </a:r>
                      <a:endParaRPr sz="1200"/>
                    </a:p>
                  </a:txBody>
                  <a:tcPr marT="63500" marB="63500" marR="63500" marL="63500">
                    <a:solidFill>
                      <a:srgbClr val="6AA84F"/>
                    </a:solidFill>
                  </a:tcPr>
                </a:tc>
                <a:tc>
                  <a:txBody>
                    <a:bodyPr/>
                    <a:lstStyle/>
                    <a:p>
                      <a:pPr indent="0" lvl="0" marL="0" rtl="0" algn="l">
                        <a:spcBef>
                          <a:spcPts val="0"/>
                        </a:spcBef>
                        <a:spcAft>
                          <a:spcPts val="0"/>
                        </a:spcAft>
                        <a:buNone/>
                      </a:pPr>
                      <a:r>
                        <a:t/>
                      </a:r>
                      <a:endParaRPr sz="1200"/>
                    </a:p>
                  </a:txBody>
                  <a:tcPr marT="63500" marB="63500" marR="63500" marL="63500">
                    <a:solidFill>
                      <a:srgbClr val="3C78D8"/>
                    </a:solidFill>
                  </a:tcPr>
                </a:tc>
                <a:tc>
                  <a:txBody>
                    <a:bodyPr/>
                    <a:lstStyle/>
                    <a:p>
                      <a:pPr indent="0" lvl="0" marL="0" rtl="0" algn="l">
                        <a:spcBef>
                          <a:spcPts val="0"/>
                        </a:spcBef>
                        <a:spcAft>
                          <a:spcPts val="0"/>
                        </a:spcAft>
                        <a:buNone/>
                      </a:pPr>
                      <a:r>
                        <a:t/>
                      </a:r>
                      <a:endParaRPr sz="1200"/>
                    </a:p>
                  </a:txBody>
                  <a:tcPr marT="63500" marB="63500" marR="63500" marL="63500">
                    <a:solidFill>
                      <a:srgbClr val="3C78D8"/>
                    </a:solidFill>
                  </a:tcPr>
                </a:tc>
                <a:tc>
                  <a:txBody>
                    <a:bodyPr/>
                    <a:lstStyle/>
                    <a:p>
                      <a:pPr indent="0" lvl="0" marL="0" rtl="0" algn="l">
                        <a:spcBef>
                          <a:spcPts val="0"/>
                        </a:spcBef>
                        <a:spcAft>
                          <a:spcPts val="0"/>
                        </a:spcAft>
                        <a:buNone/>
                      </a:pPr>
                      <a:r>
                        <a:t/>
                      </a:r>
                      <a:endParaRPr sz="1200"/>
                    </a:p>
                  </a:txBody>
                  <a:tcPr marT="63500" marB="63500" marR="63500" marL="63500">
                    <a:solidFill>
                      <a:srgbClr val="3C78D8"/>
                    </a:solidFill>
                  </a:tcPr>
                </a:tc>
                <a:tc>
                  <a:txBody>
                    <a:bodyPr/>
                    <a:lstStyle/>
                    <a:p>
                      <a:pPr indent="0" lvl="0" marL="0" rtl="0" algn="l">
                        <a:spcBef>
                          <a:spcPts val="0"/>
                        </a:spcBef>
                        <a:spcAft>
                          <a:spcPts val="0"/>
                        </a:spcAft>
                        <a:buNone/>
                      </a:pPr>
                      <a:r>
                        <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E69138"/>
                    </a:solidFill>
                  </a:tcPr>
                </a:tc>
                <a:tc>
                  <a:txBody>
                    <a:bodyPr/>
                    <a:lstStyle/>
                    <a:p>
                      <a:pPr indent="0" lvl="0" marL="0" rtl="0" algn="l">
                        <a:spcBef>
                          <a:spcPts val="0"/>
                        </a:spcBef>
                        <a:spcAft>
                          <a:spcPts val="0"/>
                        </a:spcAft>
                        <a:buNone/>
                      </a:pPr>
                      <a:r>
                        <a:t/>
                      </a:r>
                      <a:endParaRPr sz="1200"/>
                    </a:p>
                  </a:txBody>
                  <a:tcPr marT="63500" marB="63500" marR="63500" marL="63500">
                    <a:solidFill>
                      <a:srgbClr val="A64D79"/>
                    </a:solidFill>
                  </a:tcPr>
                </a:tc>
                <a:tc>
                  <a:txBody>
                    <a:bodyPr/>
                    <a:lstStyle/>
                    <a:p>
                      <a:pPr indent="0" lvl="0" marL="0" rtl="0" algn="l">
                        <a:spcBef>
                          <a:spcPts val="0"/>
                        </a:spcBef>
                        <a:spcAft>
                          <a:spcPts val="0"/>
                        </a:spcAft>
                        <a:buNone/>
                      </a:pPr>
                      <a:r>
                        <a:t/>
                      </a:r>
                      <a:endParaRPr sz="1200"/>
                    </a:p>
                  </a:txBody>
                  <a:tcPr marT="63500" marB="63500" marR="63500" marL="63500">
                    <a:solidFill>
                      <a:srgbClr val="A64D79"/>
                    </a:solidFill>
                  </a:tcPr>
                </a:tc>
                <a:tc>
                  <a:txBody>
                    <a:bodyPr/>
                    <a:lstStyle/>
                    <a:p>
                      <a:pPr indent="0" lvl="0" marL="0" rtl="0" algn="l">
                        <a:spcBef>
                          <a:spcPts val="0"/>
                        </a:spcBef>
                        <a:spcAft>
                          <a:spcPts val="0"/>
                        </a:spcAft>
                        <a:buNone/>
                      </a:pPr>
                      <a:r>
                        <a:t/>
                      </a:r>
                      <a:endParaRPr sz="1200"/>
                    </a:p>
                  </a:txBody>
                  <a:tcPr marT="63500" marB="63500" marR="63500" marL="63500">
                    <a:solidFill>
                      <a:srgbClr val="A64D79"/>
                    </a:solidFill>
                  </a:tcPr>
                </a:tc>
                <a:tc>
                  <a:txBody>
                    <a:bodyPr/>
                    <a:lstStyle/>
                    <a:p>
                      <a:pPr indent="0" lvl="0" marL="0" rtl="0" algn="l">
                        <a:spcBef>
                          <a:spcPts val="0"/>
                        </a:spcBef>
                        <a:spcAft>
                          <a:spcPts val="0"/>
                        </a:spcAft>
                        <a:buNone/>
                      </a:pPr>
                      <a:r>
                        <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6</a:t>
                      </a:r>
                      <a:endParaRPr sz="1200"/>
                    </a:p>
                  </a:txBody>
                  <a:tcPr marT="63500" marB="63500" marR="63500" marL="63500"/>
                </a:tc>
              </a:tr>
              <a:tr h="12700">
                <a:tc>
                  <a:txBody>
                    <a:bodyPr/>
                    <a:lstStyle/>
                    <a:p>
                      <a:pPr indent="0" lvl="0" marL="0" rtl="0" algn="l">
                        <a:spcBef>
                          <a:spcPts val="0"/>
                        </a:spcBef>
                        <a:spcAft>
                          <a:spcPts val="0"/>
                        </a:spcAft>
                        <a:buNone/>
                      </a:pPr>
                      <a:r>
                        <a:t/>
                      </a:r>
                      <a:endParaRPr sz="1200"/>
                    </a:p>
                  </a:txBody>
                  <a:tcPr marT="63500" marB="63500" marR="63500" marL="63500">
                    <a:solidFill>
                      <a:srgbClr val="6AA84F"/>
                    </a:solidFill>
                  </a:tcPr>
                </a:tc>
                <a:tc>
                  <a:txBody>
                    <a:bodyPr/>
                    <a:lstStyle/>
                    <a:p>
                      <a:pPr indent="0" lvl="0" marL="0" rtl="0" algn="l">
                        <a:spcBef>
                          <a:spcPts val="0"/>
                        </a:spcBef>
                        <a:spcAft>
                          <a:spcPts val="0"/>
                        </a:spcAft>
                        <a:buNone/>
                      </a:pPr>
                      <a:r>
                        <a:t/>
                      </a:r>
                      <a:endParaRPr sz="1200"/>
                    </a:p>
                  </a:txBody>
                  <a:tcPr marT="63500" marB="63500" marR="63500" marL="63500">
                    <a:solidFill>
                      <a:srgbClr val="6AA84F"/>
                    </a:solidFill>
                  </a:tcPr>
                </a:tc>
                <a:tc>
                  <a:txBody>
                    <a:bodyPr/>
                    <a:lstStyle/>
                    <a:p>
                      <a:pPr indent="0" lvl="0" marL="0" rtl="0" algn="l">
                        <a:spcBef>
                          <a:spcPts val="0"/>
                        </a:spcBef>
                        <a:spcAft>
                          <a:spcPts val="0"/>
                        </a:spcAft>
                        <a:buNone/>
                      </a:pPr>
                      <a:r>
                        <a:t/>
                      </a:r>
                      <a:endParaRPr sz="1200"/>
                    </a:p>
                  </a:txBody>
                  <a:tcPr marT="63500" marB="63500" marR="63500" marL="63500">
                    <a:solidFill>
                      <a:srgbClr val="6AA84F"/>
                    </a:solidFill>
                  </a:tcPr>
                </a:tc>
                <a:tc>
                  <a:txBody>
                    <a:bodyPr/>
                    <a:lstStyle/>
                    <a:p>
                      <a:pPr indent="0" lvl="0" marL="0" rtl="0" algn="l">
                        <a:spcBef>
                          <a:spcPts val="0"/>
                        </a:spcBef>
                        <a:spcAft>
                          <a:spcPts val="0"/>
                        </a:spcAft>
                        <a:buNone/>
                      </a:pPr>
                      <a:r>
                        <a:t/>
                      </a:r>
                      <a:endParaRPr sz="1200"/>
                    </a:p>
                  </a:txBody>
                  <a:tcPr marT="63500" marB="63500" marR="63500" marL="63500">
                    <a:solidFill>
                      <a:srgbClr val="6AA84F"/>
                    </a:solidFill>
                  </a:tcPr>
                </a:tc>
                <a:tc>
                  <a:txBody>
                    <a:bodyPr/>
                    <a:lstStyle/>
                    <a:p>
                      <a:pPr indent="0" lvl="0" marL="0" rtl="0" algn="l">
                        <a:spcBef>
                          <a:spcPts val="0"/>
                        </a:spcBef>
                        <a:spcAft>
                          <a:spcPts val="0"/>
                        </a:spcAft>
                        <a:buNone/>
                      </a:pPr>
                      <a:r>
                        <a:t/>
                      </a:r>
                      <a:endParaRPr sz="1200"/>
                    </a:p>
                  </a:txBody>
                  <a:tcPr marT="63500" marB="63500" marR="63500" marL="63500">
                    <a:solidFill>
                      <a:srgbClr val="3C78D8"/>
                    </a:solidFill>
                  </a:tcPr>
                </a:tc>
                <a:tc>
                  <a:txBody>
                    <a:bodyPr/>
                    <a:lstStyle/>
                    <a:p>
                      <a:pPr indent="0" lvl="0" marL="0" rtl="0" algn="l">
                        <a:spcBef>
                          <a:spcPts val="0"/>
                        </a:spcBef>
                        <a:spcAft>
                          <a:spcPts val="0"/>
                        </a:spcAft>
                        <a:buNone/>
                      </a:pPr>
                      <a:r>
                        <a:t/>
                      </a:r>
                      <a:endParaRPr sz="1200"/>
                    </a:p>
                  </a:txBody>
                  <a:tcPr marT="63500" marB="63500" marR="63500" marL="63500">
                    <a:solidFill>
                      <a:srgbClr val="3C78D8"/>
                    </a:solidFill>
                  </a:tcPr>
                </a:tc>
                <a:tc>
                  <a:txBody>
                    <a:bodyPr/>
                    <a:lstStyle/>
                    <a:p>
                      <a:pPr indent="0" lvl="0" marL="0" rtl="0" algn="l">
                        <a:spcBef>
                          <a:spcPts val="0"/>
                        </a:spcBef>
                        <a:spcAft>
                          <a:spcPts val="0"/>
                        </a:spcAft>
                        <a:buNone/>
                      </a:pPr>
                      <a:r>
                        <a:t/>
                      </a:r>
                      <a:endParaRPr sz="1200"/>
                    </a:p>
                  </a:txBody>
                  <a:tcPr marT="63500" marB="63500" marR="63500" marL="63500">
                    <a:solidFill>
                      <a:srgbClr val="3C78D8"/>
                    </a:solidFill>
                  </a:tcPr>
                </a:tc>
                <a:tc>
                  <a:txBody>
                    <a:bodyPr/>
                    <a:lstStyle/>
                    <a:p>
                      <a:pPr indent="0" lvl="0" marL="0" rtl="0" algn="l">
                        <a:spcBef>
                          <a:spcPts val="0"/>
                        </a:spcBef>
                        <a:spcAft>
                          <a:spcPts val="0"/>
                        </a:spcAft>
                        <a:buNone/>
                      </a:pPr>
                      <a:r>
                        <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E69138"/>
                    </a:solidFill>
                  </a:tcPr>
                </a:tc>
                <a:tc>
                  <a:txBody>
                    <a:bodyPr/>
                    <a:lstStyle/>
                    <a:p>
                      <a:pPr indent="0" lvl="0" marL="0" rtl="0" algn="l">
                        <a:spcBef>
                          <a:spcPts val="0"/>
                        </a:spcBef>
                        <a:spcAft>
                          <a:spcPts val="0"/>
                        </a:spcAft>
                        <a:buNone/>
                      </a:pPr>
                      <a:r>
                        <a:t/>
                      </a:r>
                      <a:endParaRPr sz="1200"/>
                    </a:p>
                  </a:txBody>
                  <a:tcPr marT="63500" marB="63500" marR="63500" marL="63500">
                    <a:solidFill>
                      <a:srgbClr val="A64D79"/>
                    </a:solidFill>
                  </a:tcPr>
                </a:tc>
                <a:tc>
                  <a:txBody>
                    <a:bodyPr/>
                    <a:lstStyle/>
                    <a:p>
                      <a:pPr indent="0" lvl="0" marL="0" rtl="0" algn="l">
                        <a:spcBef>
                          <a:spcPts val="0"/>
                        </a:spcBef>
                        <a:spcAft>
                          <a:spcPts val="0"/>
                        </a:spcAft>
                        <a:buNone/>
                      </a:pPr>
                      <a:r>
                        <a:t/>
                      </a:r>
                      <a:endParaRPr sz="1200"/>
                    </a:p>
                  </a:txBody>
                  <a:tcPr marT="63500" marB="63500" marR="63500" marL="63500">
                    <a:solidFill>
                      <a:srgbClr val="A64D79"/>
                    </a:solidFill>
                  </a:tcPr>
                </a:tc>
                <a:tc>
                  <a:txBody>
                    <a:bodyPr/>
                    <a:lstStyle/>
                    <a:p>
                      <a:pPr indent="0" lvl="0" marL="0" rtl="0" algn="l">
                        <a:spcBef>
                          <a:spcPts val="0"/>
                        </a:spcBef>
                        <a:spcAft>
                          <a:spcPts val="0"/>
                        </a:spcAft>
                        <a:buNone/>
                      </a:pPr>
                      <a:r>
                        <a:t/>
                      </a:r>
                      <a:endParaRPr sz="1200"/>
                    </a:p>
                  </a:txBody>
                  <a:tcPr marT="63500" marB="63500" marR="63500" marL="63500">
                    <a:solidFill>
                      <a:srgbClr val="A64D79"/>
                    </a:solidFill>
                  </a:tcPr>
                </a:tc>
                <a:tc>
                  <a:txBody>
                    <a:bodyPr/>
                    <a:lstStyle/>
                    <a:p>
                      <a:pPr indent="0" lvl="0" marL="0" rtl="0" algn="l">
                        <a:spcBef>
                          <a:spcPts val="0"/>
                        </a:spcBef>
                        <a:spcAft>
                          <a:spcPts val="0"/>
                        </a:spcAft>
                        <a:buNone/>
                      </a:pPr>
                      <a:r>
                        <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7</a:t>
                      </a:r>
                      <a:endParaRPr sz="1200"/>
                    </a:p>
                  </a:txBody>
                  <a:tcPr marT="63500" marB="63500" marR="63500" marL="63500"/>
                </a:tc>
              </a:tr>
              <a:tr h="12700">
                <a:tc>
                  <a:txBody>
                    <a:bodyPr/>
                    <a:lstStyle/>
                    <a:p>
                      <a:pPr indent="0" lvl="0" marL="0" rtl="0" algn="l">
                        <a:spcBef>
                          <a:spcPts val="0"/>
                        </a:spcBef>
                        <a:spcAft>
                          <a:spcPts val="0"/>
                        </a:spcAft>
                        <a:buNone/>
                      </a:pPr>
                      <a:r>
                        <a:t/>
                      </a:r>
                      <a:endParaRPr sz="1200"/>
                    </a:p>
                  </a:txBody>
                  <a:tcPr marT="63500" marB="63500" marR="63500" marL="63500">
                    <a:solidFill>
                      <a:srgbClr val="6AA84F"/>
                    </a:solidFill>
                  </a:tcPr>
                </a:tc>
                <a:tc>
                  <a:txBody>
                    <a:bodyPr/>
                    <a:lstStyle/>
                    <a:p>
                      <a:pPr indent="0" lvl="0" marL="0" rtl="0" algn="l">
                        <a:spcBef>
                          <a:spcPts val="0"/>
                        </a:spcBef>
                        <a:spcAft>
                          <a:spcPts val="0"/>
                        </a:spcAft>
                        <a:buNone/>
                      </a:pPr>
                      <a:r>
                        <a:t/>
                      </a:r>
                      <a:endParaRPr sz="1200"/>
                    </a:p>
                  </a:txBody>
                  <a:tcPr marT="63500" marB="63500" marR="63500" marL="63500">
                    <a:solidFill>
                      <a:srgbClr val="6AA84F"/>
                    </a:solidFill>
                  </a:tcPr>
                </a:tc>
                <a:tc>
                  <a:txBody>
                    <a:bodyPr/>
                    <a:lstStyle/>
                    <a:p>
                      <a:pPr indent="0" lvl="0" marL="0" rtl="0" algn="l">
                        <a:spcBef>
                          <a:spcPts val="0"/>
                        </a:spcBef>
                        <a:spcAft>
                          <a:spcPts val="0"/>
                        </a:spcAft>
                        <a:buNone/>
                      </a:pPr>
                      <a:r>
                        <a:t/>
                      </a:r>
                      <a:endParaRPr sz="1200"/>
                    </a:p>
                  </a:txBody>
                  <a:tcPr marT="63500" marB="63500" marR="63500" marL="63500">
                    <a:solidFill>
                      <a:srgbClr val="6AA84F"/>
                    </a:solidFill>
                  </a:tcPr>
                </a:tc>
                <a:tc>
                  <a:txBody>
                    <a:bodyPr/>
                    <a:lstStyle/>
                    <a:p>
                      <a:pPr indent="0" lvl="0" marL="0" rtl="0" algn="l">
                        <a:spcBef>
                          <a:spcPts val="0"/>
                        </a:spcBef>
                        <a:spcAft>
                          <a:spcPts val="0"/>
                        </a:spcAft>
                        <a:buNone/>
                      </a:pPr>
                      <a:r>
                        <a:t/>
                      </a:r>
                      <a:endParaRPr sz="1200"/>
                    </a:p>
                  </a:txBody>
                  <a:tcPr marT="63500" marB="63500" marR="63500" marL="63500">
                    <a:solidFill>
                      <a:srgbClr val="6AA84F"/>
                    </a:solidFill>
                  </a:tcPr>
                </a:tc>
                <a:tc>
                  <a:txBody>
                    <a:bodyPr/>
                    <a:lstStyle/>
                    <a:p>
                      <a:pPr indent="0" lvl="0" marL="0" rtl="0" algn="l">
                        <a:spcBef>
                          <a:spcPts val="0"/>
                        </a:spcBef>
                        <a:spcAft>
                          <a:spcPts val="0"/>
                        </a:spcAft>
                        <a:buNone/>
                      </a:pPr>
                      <a:r>
                        <a:t/>
                      </a:r>
                      <a:endParaRPr sz="1200"/>
                    </a:p>
                  </a:txBody>
                  <a:tcPr marT="63500" marB="63500" marR="63500" marL="63500">
                    <a:solidFill>
                      <a:srgbClr val="3C78D8"/>
                    </a:solidFill>
                  </a:tcPr>
                </a:tc>
                <a:tc>
                  <a:txBody>
                    <a:bodyPr/>
                    <a:lstStyle/>
                    <a:p>
                      <a:pPr indent="0" lvl="0" marL="0" rtl="0" algn="l">
                        <a:spcBef>
                          <a:spcPts val="0"/>
                        </a:spcBef>
                        <a:spcAft>
                          <a:spcPts val="0"/>
                        </a:spcAft>
                        <a:buNone/>
                      </a:pPr>
                      <a:r>
                        <a:t/>
                      </a:r>
                      <a:endParaRPr sz="1200"/>
                    </a:p>
                  </a:txBody>
                  <a:tcPr marT="63500" marB="63500" marR="63500" marL="63500">
                    <a:solidFill>
                      <a:srgbClr val="3C78D8"/>
                    </a:solidFill>
                  </a:tcPr>
                </a:tc>
                <a:tc>
                  <a:txBody>
                    <a:bodyPr/>
                    <a:lstStyle/>
                    <a:p>
                      <a:pPr indent="0" lvl="0" marL="0" rtl="0" algn="l">
                        <a:spcBef>
                          <a:spcPts val="0"/>
                        </a:spcBef>
                        <a:spcAft>
                          <a:spcPts val="0"/>
                        </a:spcAft>
                        <a:buNone/>
                      </a:pPr>
                      <a:r>
                        <a:t/>
                      </a:r>
                      <a:endParaRPr sz="1200"/>
                    </a:p>
                  </a:txBody>
                  <a:tcPr marT="63500" marB="63500" marR="63500" marL="63500">
                    <a:solidFill>
                      <a:srgbClr val="3C78D8"/>
                    </a:solidFill>
                  </a:tcPr>
                </a:tc>
                <a:tc>
                  <a:txBody>
                    <a:bodyPr/>
                    <a:lstStyle/>
                    <a:p>
                      <a:pPr indent="0" lvl="0" marL="0" rtl="0" algn="l">
                        <a:spcBef>
                          <a:spcPts val="0"/>
                        </a:spcBef>
                        <a:spcAft>
                          <a:spcPts val="0"/>
                        </a:spcAft>
                        <a:buNone/>
                      </a:pPr>
                      <a:r>
                        <a:t/>
                      </a:r>
                      <a:endParaRPr sz="1200"/>
                    </a:p>
                  </a:txBody>
                  <a:tcPr marT="63500" marB="63500" marR="63500" marL="63500">
                    <a:solidFill>
                      <a:srgbClr val="3C78D8"/>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0</a:t>
                      </a:r>
                      <a:endParaRPr sz="1200"/>
                    </a:p>
                  </a:txBody>
                  <a:tcPr marT="63500" marB="63500" marR="63500" marL="63500">
                    <a:solidFill>
                      <a:srgbClr val="E69138"/>
                    </a:solidFill>
                  </a:tcPr>
                </a:tc>
                <a:tc>
                  <a:txBody>
                    <a:bodyPr/>
                    <a:lstStyle/>
                    <a:p>
                      <a:pPr indent="0" lvl="0" marL="0" rtl="0" algn="l">
                        <a:spcBef>
                          <a:spcPts val="0"/>
                        </a:spcBef>
                        <a:spcAft>
                          <a:spcPts val="0"/>
                        </a:spcAft>
                        <a:buNone/>
                      </a:pPr>
                      <a:r>
                        <a:rPr lang="en-GB" sz="1200"/>
                        <a:t>1</a:t>
                      </a:r>
                      <a:endParaRPr sz="1200"/>
                    </a:p>
                  </a:txBody>
                  <a:tcPr marT="63500" marB="63500" marR="63500" marL="63500">
                    <a:solidFill>
                      <a:srgbClr val="E69138"/>
                    </a:solidFill>
                  </a:tcPr>
                </a:tc>
                <a:tc>
                  <a:txBody>
                    <a:bodyPr/>
                    <a:lstStyle/>
                    <a:p>
                      <a:pPr indent="0" lvl="0" marL="0" rtl="0" algn="l">
                        <a:spcBef>
                          <a:spcPts val="0"/>
                        </a:spcBef>
                        <a:spcAft>
                          <a:spcPts val="0"/>
                        </a:spcAft>
                        <a:buNone/>
                      </a:pPr>
                      <a:r>
                        <a:t/>
                      </a:r>
                      <a:endParaRPr sz="1200"/>
                    </a:p>
                  </a:txBody>
                  <a:tcPr marT="63500" marB="63500" marR="63500" marL="63500">
                    <a:solidFill>
                      <a:srgbClr val="A64D79"/>
                    </a:solidFill>
                  </a:tcPr>
                </a:tc>
                <a:tc>
                  <a:txBody>
                    <a:bodyPr/>
                    <a:lstStyle/>
                    <a:p>
                      <a:pPr indent="0" lvl="0" marL="0" rtl="0" algn="l">
                        <a:spcBef>
                          <a:spcPts val="0"/>
                        </a:spcBef>
                        <a:spcAft>
                          <a:spcPts val="0"/>
                        </a:spcAft>
                        <a:buNone/>
                      </a:pPr>
                      <a:r>
                        <a:t/>
                      </a:r>
                      <a:endParaRPr sz="1200"/>
                    </a:p>
                  </a:txBody>
                  <a:tcPr marT="63500" marB="63500" marR="63500" marL="63500">
                    <a:solidFill>
                      <a:srgbClr val="A64D79"/>
                    </a:solidFill>
                  </a:tcPr>
                </a:tc>
                <a:tc>
                  <a:txBody>
                    <a:bodyPr/>
                    <a:lstStyle/>
                    <a:p>
                      <a:pPr indent="0" lvl="0" marL="0" rtl="0" algn="l">
                        <a:spcBef>
                          <a:spcPts val="0"/>
                        </a:spcBef>
                        <a:spcAft>
                          <a:spcPts val="0"/>
                        </a:spcAft>
                        <a:buNone/>
                      </a:pPr>
                      <a:r>
                        <a:t/>
                      </a:r>
                      <a:endParaRPr sz="1200"/>
                    </a:p>
                  </a:txBody>
                  <a:tcPr marT="63500" marB="63500" marR="63500" marL="63500">
                    <a:solidFill>
                      <a:srgbClr val="A64D79"/>
                    </a:solidFill>
                  </a:tcPr>
                </a:tc>
                <a:tc>
                  <a:txBody>
                    <a:bodyPr/>
                    <a:lstStyle/>
                    <a:p>
                      <a:pPr indent="0" lvl="0" marL="0" rtl="0" algn="l">
                        <a:spcBef>
                          <a:spcPts val="0"/>
                        </a:spcBef>
                        <a:spcAft>
                          <a:spcPts val="0"/>
                        </a:spcAft>
                        <a:buNone/>
                      </a:pPr>
                      <a:r>
                        <a:t/>
                      </a:r>
                      <a:endParaRPr sz="1200"/>
                    </a:p>
                  </a:txBody>
                  <a:tcPr marT="63500" marB="63500" marR="63500" marL="63500">
                    <a:solidFill>
                      <a:srgbClr val="A64D79"/>
                    </a:solidFill>
                  </a:tcPr>
                </a:tc>
                <a:tc>
                  <a:txBody>
                    <a:bodyPr/>
                    <a:lstStyle/>
                    <a:p>
                      <a:pPr indent="0" lvl="0" marL="0" rtl="0" algn="l">
                        <a:spcBef>
                          <a:spcPts val="0"/>
                        </a:spcBef>
                        <a:spcAft>
                          <a:spcPts val="0"/>
                        </a:spcAft>
                        <a:buNone/>
                      </a:pPr>
                      <a:r>
                        <a:rPr lang="en-GB" sz="1200"/>
                        <a:t>8</a:t>
                      </a:r>
                      <a:endParaRPr sz="1200"/>
                    </a:p>
                  </a:txBody>
                  <a:tcPr marT="63500" marB="63500" marR="63500" marL="63500"/>
                </a:tc>
              </a:tr>
            </a:tbl>
          </a:graphicData>
        </a:graphic>
      </p:graphicFrame>
      <p:sp>
        <p:nvSpPr>
          <p:cNvPr id="195" name="Google Shape;195;p23"/>
          <p:cNvSpPr txBox="1"/>
          <p:nvPr/>
        </p:nvSpPr>
        <p:spPr>
          <a:xfrm>
            <a:off x="276300" y="2685750"/>
            <a:ext cx="2723700" cy="1644000"/>
          </a:xfrm>
          <a:prstGeom prst="rect">
            <a:avLst/>
          </a:prstGeom>
          <a:solidFill>
            <a:srgbClr val="A4C2F4"/>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GB" sz="1200">
                <a:solidFill>
                  <a:schemeClr val="dk1"/>
                </a:solidFill>
              </a:rPr>
              <a:t>Las combinaciones de activación de estas bobinas harán mover nuestro motor en sentido horario o antihorario y el tipo de pulsación elegida (orden de uso de bobina) nos indicará la velocidad y forma de movimiento del motor.</a:t>
            </a:r>
            <a:endParaRPr/>
          </a:p>
        </p:txBody>
      </p:sp>
      <p:cxnSp>
        <p:nvCxnSpPr>
          <p:cNvPr id="196" name="Google Shape;196;p23"/>
          <p:cNvCxnSpPr>
            <a:stCxn id="192" idx="2"/>
            <a:endCxn id="195" idx="0"/>
          </p:cNvCxnSpPr>
          <p:nvPr/>
        </p:nvCxnSpPr>
        <p:spPr>
          <a:xfrm>
            <a:off x="1638150" y="2395225"/>
            <a:ext cx="0" cy="290400"/>
          </a:xfrm>
          <a:prstGeom prst="straightConnector1">
            <a:avLst/>
          </a:prstGeom>
          <a:noFill/>
          <a:ln cap="flat" cmpd="sng" w="9525">
            <a:solidFill>
              <a:schemeClr val="dk2"/>
            </a:solidFill>
            <a:prstDash val="solid"/>
            <a:round/>
            <a:headEnd len="med" w="med" type="none"/>
            <a:tailEnd len="med" w="med" type="triangle"/>
          </a:ln>
        </p:spPr>
      </p:cxnSp>
      <p:cxnSp>
        <p:nvCxnSpPr>
          <p:cNvPr id="197" name="Google Shape;197;p23"/>
          <p:cNvCxnSpPr>
            <a:stCxn id="195" idx="3"/>
          </p:cNvCxnSpPr>
          <p:nvPr/>
        </p:nvCxnSpPr>
        <p:spPr>
          <a:xfrm>
            <a:off x="3000000" y="3507750"/>
            <a:ext cx="319200" cy="15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9CB9C"/>
        </a:solidFill>
      </p:bgPr>
    </p:bg>
    <p:spTree>
      <p:nvGrpSpPr>
        <p:cNvPr id="201" name="Shape 201"/>
        <p:cNvGrpSpPr/>
        <p:nvPr/>
      </p:nvGrpSpPr>
      <p:grpSpPr>
        <a:xfrm>
          <a:off x="0" y="0"/>
          <a:ext cx="0" cy="0"/>
          <a:chOff x="0" y="0"/>
          <a:chExt cx="0" cy="0"/>
        </a:xfrm>
      </p:grpSpPr>
      <p:sp>
        <p:nvSpPr>
          <p:cNvPr id="202" name="Google Shape;202;p24"/>
          <p:cNvSpPr txBox="1"/>
          <p:nvPr/>
        </p:nvSpPr>
        <p:spPr>
          <a:xfrm>
            <a:off x="0" y="525900"/>
            <a:ext cx="4079400" cy="1218900"/>
          </a:xfrm>
          <a:prstGeom prst="rect">
            <a:avLst/>
          </a:prstGeom>
          <a:solidFill>
            <a:srgbClr val="A4C2F4"/>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GB" sz="1200" u="sng">
                <a:solidFill>
                  <a:schemeClr val="dk1"/>
                </a:solidFill>
              </a:rPr>
              <a:t>Combinaciones imposibles:</a:t>
            </a:r>
            <a:endParaRPr b="1" sz="1200" u="sng">
              <a:solidFill>
                <a:schemeClr val="dk1"/>
              </a:solidFill>
            </a:endParaRPr>
          </a:p>
          <a:p>
            <a:pPr indent="0" lvl="0" marL="0" rtl="0" algn="l">
              <a:lnSpc>
                <a:spcPct val="115000"/>
              </a:lnSpc>
              <a:spcBef>
                <a:spcPts val="0"/>
              </a:spcBef>
              <a:spcAft>
                <a:spcPts val="0"/>
              </a:spcAft>
              <a:buNone/>
            </a:pPr>
            <a:r>
              <a:rPr lang="en-GB" sz="1200">
                <a:solidFill>
                  <a:schemeClr val="dk1"/>
                </a:solidFill>
              </a:rPr>
              <a:t>A-C y B-D. Ya que conectarán positivo con negativo y quemarían el dispositivo (En el módulo hay una protección ante esto, pero si usaramos únicamente el motor, se quemaría).</a:t>
            </a:r>
            <a:endParaRPr sz="1200">
              <a:solidFill>
                <a:schemeClr val="dk1"/>
              </a:solidFill>
            </a:endParaRPr>
          </a:p>
        </p:txBody>
      </p:sp>
      <p:sp>
        <p:nvSpPr>
          <p:cNvPr id="203" name="Google Shape;203;p24"/>
          <p:cNvSpPr txBox="1"/>
          <p:nvPr/>
        </p:nvSpPr>
        <p:spPr>
          <a:xfrm>
            <a:off x="5099075" y="525900"/>
            <a:ext cx="3895800" cy="3980400"/>
          </a:xfrm>
          <a:prstGeom prst="rect">
            <a:avLst/>
          </a:prstGeom>
          <a:solidFill>
            <a:srgbClr val="D9EAD3"/>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200">
                <a:solidFill>
                  <a:schemeClr val="dk1"/>
                </a:solidFill>
              </a:rPr>
              <a:t>Las funciones principales:</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GB" sz="1200">
                <a:solidFill>
                  <a:schemeClr val="dk1"/>
                </a:solidFill>
              </a:rPr>
              <a:t>stepper(pasosPorRevolucion,pin1,pin2): Inicializa el motor con los pines indicados y define la cantidad de pasos necesarios para dar una vuelta. Para motores bipolares.</a:t>
            </a:r>
            <a:endParaRPr sz="1200">
              <a:solidFill>
                <a:schemeClr val="dk1"/>
              </a:solidFill>
            </a:endParaRPr>
          </a:p>
          <a:p>
            <a:pPr indent="0" lvl="0" marL="457200" rtl="0" algn="l">
              <a:lnSpc>
                <a:spcPct val="115000"/>
              </a:lnSpc>
              <a:spcBef>
                <a:spcPts val="0"/>
              </a:spcBef>
              <a:spcAft>
                <a:spcPts val="0"/>
              </a:spcAft>
              <a:buNone/>
            </a:pPr>
            <a:r>
              <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GB" sz="1200">
                <a:solidFill>
                  <a:schemeClr val="dk1"/>
                </a:solidFill>
              </a:rPr>
              <a:t>stepper(pasosPorRevolucion,pin1,pin2,pin3,pin4): En este caso, usamos 4 pines. A diferencia del anterior, esto es para motores unipolares.</a:t>
            </a:r>
            <a:endParaRPr sz="1200">
              <a:solidFill>
                <a:schemeClr val="dk1"/>
              </a:solidFill>
            </a:endParaRPr>
          </a:p>
          <a:p>
            <a:pPr indent="0" lvl="0" marL="457200" rtl="0" algn="l">
              <a:lnSpc>
                <a:spcPct val="115000"/>
              </a:lnSpc>
              <a:spcBef>
                <a:spcPts val="0"/>
              </a:spcBef>
              <a:spcAft>
                <a:spcPts val="0"/>
              </a:spcAft>
              <a:buNone/>
            </a:pPr>
            <a:r>
              <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GB" sz="1200">
                <a:solidFill>
                  <a:schemeClr val="dk1"/>
                </a:solidFill>
              </a:rPr>
              <a:t>setSpeed(int vel): Define la velocidad con la que se dan las revoluciones (en revoluciones por minuto).</a:t>
            </a:r>
            <a:endParaRPr sz="1200">
              <a:solidFill>
                <a:schemeClr val="dk1"/>
              </a:solidFill>
            </a:endParaRPr>
          </a:p>
          <a:p>
            <a:pPr indent="0" lvl="0" marL="457200" rtl="0" algn="l">
              <a:lnSpc>
                <a:spcPct val="115000"/>
              </a:lnSpc>
              <a:spcBef>
                <a:spcPts val="0"/>
              </a:spcBef>
              <a:spcAft>
                <a:spcPts val="0"/>
              </a:spcAft>
              <a:buNone/>
            </a:pPr>
            <a:r>
              <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GB" sz="1200">
                <a:solidFill>
                  <a:schemeClr val="dk1"/>
                </a:solidFill>
              </a:rPr>
              <a:t>steps(int pasos): Define la cantidad de pasos necesarios para dar una vuelta. Se ejecutará únicamente cuando el motor haya dejado de moverse.</a:t>
            </a:r>
            <a:endParaRPr sz="1200">
              <a:solidFill>
                <a:schemeClr val="dk1"/>
              </a:solidFill>
            </a:endParaRPr>
          </a:p>
        </p:txBody>
      </p:sp>
      <p:sp>
        <p:nvSpPr>
          <p:cNvPr id="204" name="Google Shape;204;p24"/>
          <p:cNvSpPr txBox="1"/>
          <p:nvPr/>
        </p:nvSpPr>
        <p:spPr>
          <a:xfrm>
            <a:off x="234450" y="2208300"/>
            <a:ext cx="3610500" cy="615600"/>
          </a:xfrm>
          <a:prstGeom prst="rect">
            <a:avLst/>
          </a:prstGeom>
          <a:solidFill>
            <a:srgbClr val="A4C2F4"/>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Como con el servomotor, usamos una </a:t>
            </a:r>
            <a:r>
              <a:rPr lang="en-GB"/>
              <a:t>librería</a:t>
            </a:r>
            <a:r>
              <a:rPr lang="en-GB"/>
              <a:t> llamada stepper.h</a:t>
            </a:r>
            <a:endParaRPr/>
          </a:p>
        </p:txBody>
      </p:sp>
      <p:cxnSp>
        <p:nvCxnSpPr>
          <p:cNvPr id="205" name="Google Shape;205;p24"/>
          <p:cNvCxnSpPr>
            <a:stCxn id="204" idx="3"/>
            <a:endCxn id="203" idx="1"/>
          </p:cNvCxnSpPr>
          <p:nvPr/>
        </p:nvCxnSpPr>
        <p:spPr>
          <a:xfrm>
            <a:off x="3844950" y="2516100"/>
            <a:ext cx="12540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FC5E8"/>
        </a:solidFill>
      </p:bgPr>
    </p:bg>
    <p:spTree>
      <p:nvGrpSpPr>
        <p:cNvPr id="209" name="Shape 209"/>
        <p:cNvGrpSpPr/>
        <p:nvPr/>
      </p:nvGrpSpPr>
      <p:grpSpPr>
        <a:xfrm>
          <a:off x="0" y="0"/>
          <a:ext cx="0" cy="0"/>
          <a:chOff x="0" y="0"/>
          <a:chExt cx="0" cy="0"/>
        </a:xfrm>
      </p:grpSpPr>
      <p:sp>
        <p:nvSpPr>
          <p:cNvPr id="210" name="Google Shape;210;p25"/>
          <p:cNvSpPr txBox="1"/>
          <p:nvPr/>
        </p:nvSpPr>
        <p:spPr>
          <a:xfrm>
            <a:off x="164700" y="651725"/>
            <a:ext cx="5333400" cy="1856400"/>
          </a:xfrm>
          <a:prstGeom prst="rect">
            <a:avLst/>
          </a:prstGeom>
          <a:solidFill>
            <a:srgbClr val="FFF2CC"/>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200">
                <a:solidFill>
                  <a:schemeClr val="dk1"/>
                </a:solidFill>
              </a:rPr>
              <a:t>El tercer motor que vamos a ver, va a ser de corriente continua DC. El funcionamiento de tal es similar a un motor paso a paso, ya que también va a trabajar mediante un trabajo electromagnético que va a ser convertido a trabajo mecánico. A diferencia de un motor paso a paso, los motores continuos no trabajan de a pasos o pulsos electromagnéticos, sino que trabajan con un conductor o elemento ferromagnético, que está inmerso en un campo electromagnético, lo cual va a generar en el conductor un trabajo electromotriz.</a:t>
            </a:r>
            <a:endParaRPr/>
          </a:p>
        </p:txBody>
      </p:sp>
      <p:sp>
        <p:nvSpPr>
          <p:cNvPr id="211" name="Google Shape;211;p25"/>
          <p:cNvSpPr txBox="1"/>
          <p:nvPr/>
        </p:nvSpPr>
        <p:spPr>
          <a:xfrm>
            <a:off x="5938025" y="864125"/>
            <a:ext cx="3000000" cy="1431600"/>
          </a:xfrm>
          <a:prstGeom prst="rect">
            <a:avLst/>
          </a:prstGeom>
          <a:solidFill>
            <a:srgbClr val="FCE5CD"/>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200">
                <a:solidFill>
                  <a:schemeClr val="dk1"/>
                </a:solidFill>
              </a:rPr>
              <a:t>Para manejarlo debemos transmitir corriente a </a:t>
            </a:r>
            <a:r>
              <a:rPr lang="en-GB" sz="1200">
                <a:solidFill>
                  <a:schemeClr val="dk1"/>
                </a:solidFill>
              </a:rPr>
              <a:t>través</a:t>
            </a:r>
            <a:r>
              <a:rPr lang="en-GB" sz="1200">
                <a:solidFill>
                  <a:schemeClr val="dk1"/>
                </a:solidFill>
              </a:rPr>
              <a:t> de la bobina conectando el motor a 5V y a GND. </a:t>
            </a:r>
            <a:r>
              <a:rPr lang="en-GB" sz="1200">
                <a:solidFill>
                  <a:schemeClr val="dk1"/>
                </a:solidFill>
              </a:rPr>
              <a:t>Sí</a:t>
            </a:r>
            <a:r>
              <a:rPr lang="en-GB" sz="1200">
                <a:solidFill>
                  <a:schemeClr val="dk1"/>
                </a:solidFill>
              </a:rPr>
              <a:t> quisiera cambiar el sentido de giro, invertiria las polaridades.</a:t>
            </a:r>
            <a:endParaRPr sz="1200">
              <a:solidFill>
                <a:schemeClr val="dk1"/>
              </a:solidFill>
            </a:endParaRPr>
          </a:p>
          <a:p>
            <a:pPr indent="0" lvl="0" marL="0" rtl="0" algn="l">
              <a:lnSpc>
                <a:spcPct val="115000"/>
              </a:lnSpc>
              <a:spcBef>
                <a:spcPts val="0"/>
              </a:spcBef>
              <a:spcAft>
                <a:spcPts val="0"/>
              </a:spcAft>
              <a:buNone/>
            </a:pPr>
            <a:r>
              <a:t/>
            </a:r>
            <a:endParaRPr sz="1200">
              <a:solidFill>
                <a:schemeClr val="dk1"/>
              </a:solidFill>
            </a:endParaRPr>
          </a:p>
        </p:txBody>
      </p:sp>
      <p:sp>
        <p:nvSpPr>
          <p:cNvPr id="212" name="Google Shape;212;p25"/>
          <p:cNvSpPr txBox="1"/>
          <p:nvPr/>
        </p:nvSpPr>
        <p:spPr>
          <a:xfrm>
            <a:off x="3072000" y="63350"/>
            <a:ext cx="3000000" cy="46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000"/>
              </a:spcAft>
              <a:buClr>
                <a:schemeClr val="dk1"/>
              </a:buClr>
              <a:buSzPts val="1100"/>
              <a:buFont typeface="Arial"/>
              <a:buNone/>
            </a:pPr>
            <a:r>
              <a:rPr b="1" lang="en-GB" sz="1800">
                <a:solidFill>
                  <a:schemeClr val="dk1"/>
                </a:solidFill>
              </a:rPr>
              <a:t>Motores DC</a:t>
            </a:r>
            <a:endParaRPr sz="1200"/>
          </a:p>
        </p:txBody>
      </p:sp>
      <p:pic>
        <p:nvPicPr>
          <p:cNvPr id="213" name="Google Shape;213;p25"/>
          <p:cNvPicPr preferRelativeResize="0"/>
          <p:nvPr/>
        </p:nvPicPr>
        <p:blipFill>
          <a:blip r:embed="rId3">
            <a:alphaModFix/>
          </a:blip>
          <a:stretch>
            <a:fillRect/>
          </a:stretch>
        </p:blipFill>
        <p:spPr>
          <a:xfrm rot="5400000">
            <a:off x="6266356" y="2409244"/>
            <a:ext cx="2343350" cy="2965912"/>
          </a:xfrm>
          <a:prstGeom prst="rect">
            <a:avLst/>
          </a:prstGeom>
          <a:noFill/>
          <a:ln>
            <a:noFill/>
          </a:ln>
        </p:spPr>
      </p:pic>
      <p:sp>
        <p:nvSpPr>
          <p:cNvPr id="214" name="Google Shape;214;p25"/>
          <p:cNvSpPr txBox="1"/>
          <p:nvPr/>
        </p:nvSpPr>
        <p:spPr>
          <a:xfrm>
            <a:off x="196350" y="3388950"/>
            <a:ext cx="4852200" cy="1006500"/>
          </a:xfrm>
          <a:prstGeom prst="rect">
            <a:avLst/>
          </a:prstGeom>
          <a:solidFill>
            <a:srgbClr val="B6D7A8"/>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GB" sz="1200">
                <a:solidFill>
                  <a:schemeClr val="dk1"/>
                </a:solidFill>
              </a:rPr>
              <a:t>De esta manera podemos arrancar un motor de C.C. sin necesidad de usar un integrado. El transistor permitirá mandar señales PWM y a diferencia de los paso a paso, con el solo hecho de enviar corriente el motor tiene movimiento (Unidireccional).</a:t>
            </a:r>
            <a:endParaRPr/>
          </a:p>
        </p:txBody>
      </p:sp>
      <p:cxnSp>
        <p:nvCxnSpPr>
          <p:cNvPr id="215" name="Google Shape;215;p25"/>
          <p:cNvCxnSpPr>
            <a:stCxn id="210" idx="3"/>
            <a:endCxn id="211" idx="1"/>
          </p:cNvCxnSpPr>
          <p:nvPr/>
        </p:nvCxnSpPr>
        <p:spPr>
          <a:xfrm>
            <a:off x="5498100" y="1579925"/>
            <a:ext cx="439800" cy="0"/>
          </a:xfrm>
          <a:prstGeom prst="straightConnector1">
            <a:avLst/>
          </a:prstGeom>
          <a:noFill/>
          <a:ln cap="flat" cmpd="sng" w="9525">
            <a:solidFill>
              <a:schemeClr val="dk2"/>
            </a:solidFill>
            <a:prstDash val="solid"/>
            <a:round/>
            <a:headEnd len="med" w="med" type="none"/>
            <a:tailEnd len="med" w="med" type="triangle"/>
          </a:ln>
        </p:spPr>
      </p:cxnSp>
      <p:cxnSp>
        <p:nvCxnSpPr>
          <p:cNvPr id="216" name="Google Shape;216;p25"/>
          <p:cNvCxnSpPr>
            <a:stCxn id="213" idx="2"/>
            <a:endCxn id="214" idx="3"/>
          </p:cNvCxnSpPr>
          <p:nvPr/>
        </p:nvCxnSpPr>
        <p:spPr>
          <a:xfrm rot="10800000">
            <a:off x="5048475" y="3892200"/>
            <a:ext cx="906600" cy="0"/>
          </a:xfrm>
          <a:prstGeom prst="straightConnector1">
            <a:avLst/>
          </a:prstGeom>
          <a:noFill/>
          <a:ln cap="flat" cmpd="sng" w="9525">
            <a:solidFill>
              <a:schemeClr val="dk2"/>
            </a:solidFill>
            <a:prstDash val="solid"/>
            <a:round/>
            <a:headEnd len="med" w="med" type="none"/>
            <a:tailEnd len="med" w="med" type="triangle"/>
          </a:ln>
        </p:spPr>
      </p:cxnSp>
      <p:cxnSp>
        <p:nvCxnSpPr>
          <p:cNvPr id="217" name="Google Shape;217;p25"/>
          <p:cNvCxnSpPr>
            <a:endCxn id="213" idx="1"/>
          </p:cNvCxnSpPr>
          <p:nvPr/>
        </p:nvCxnSpPr>
        <p:spPr>
          <a:xfrm>
            <a:off x="7438031" y="2295725"/>
            <a:ext cx="0" cy="4248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FC5E8"/>
        </a:solidFill>
      </p:bgPr>
    </p:bg>
    <p:spTree>
      <p:nvGrpSpPr>
        <p:cNvPr id="221" name="Shape 221"/>
        <p:cNvGrpSpPr/>
        <p:nvPr/>
      </p:nvGrpSpPr>
      <p:grpSpPr>
        <a:xfrm>
          <a:off x="0" y="0"/>
          <a:ext cx="0" cy="0"/>
          <a:chOff x="0" y="0"/>
          <a:chExt cx="0" cy="0"/>
        </a:xfrm>
      </p:grpSpPr>
      <p:sp>
        <p:nvSpPr>
          <p:cNvPr id="222" name="Google Shape;222;p26"/>
          <p:cNvSpPr txBox="1"/>
          <p:nvPr/>
        </p:nvSpPr>
        <p:spPr>
          <a:xfrm>
            <a:off x="6036425" y="1855938"/>
            <a:ext cx="3000000" cy="1431600"/>
          </a:xfrm>
          <a:prstGeom prst="rect">
            <a:avLst/>
          </a:prstGeom>
          <a:solidFill>
            <a:srgbClr val="FCE5CD"/>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200">
                <a:solidFill>
                  <a:schemeClr val="dk1"/>
                </a:solidFill>
              </a:rPr>
              <a:t>Como vemos, para activar un sentido conectamos dos bobinas contrapuestas. Para que nuestro movimiento sea bidireccional, debemos poder cambiar el conector del medio para que pase de una combinación de bobinas a otra. </a:t>
            </a:r>
            <a:endParaRPr sz="1200">
              <a:solidFill>
                <a:schemeClr val="dk1"/>
              </a:solidFill>
            </a:endParaRPr>
          </a:p>
        </p:txBody>
      </p:sp>
      <p:pic>
        <p:nvPicPr>
          <p:cNvPr id="223" name="Google Shape;223;p26"/>
          <p:cNvPicPr preferRelativeResize="0"/>
          <p:nvPr/>
        </p:nvPicPr>
        <p:blipFill>
          <a:blip r:embed="rId3">
            <a:alphaModFix/>
          </a:blip>
          <a:stretch>
            <a:fillRect/>
          </a:stretch>
        </p:blipFill>
        <p:spPr>
          <a:xfrm>
            <a:off x="3338107" y="1159187"/>
            <a:ext cx="2429401" cy="2825125"/>
          </a:xfrm>
          <a:prstGeom prst="rect">
            <a:avLst/>
          </a:prstGeom>
          <a:noFill/>
          <a:ln>
            <a:noFill/>
          </a:ln>
        </p:spPr>
      </p:pic>
      <p:sp>
        <p:nvSpPr>
          <p:cNvPr id="224" name="Google Shape;224;p26"/>
          <p:cNvSpPr txBox="1"/>
          <p:nvPr/>
        </p:nvSpPr>
        <p:spPr>
          <a:xfrm>
            <a:off x="3235500" y="0"/>
            <a:ext cx="2673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1800"/>
              <a:t>Puente H</a:t>
            </a:r>
            <a:endParaRPr b="1" sz="1800"/>
          </a:p>
        </p:txBody>
      </p:sp>
      <p:sp>
        <p:nvSpPr>
          <p:cNvPr id="225" name="Google Shape;225;p26"/>
          <p:cNvSpPr txBox="1"/>
          <p:nvPr/>
        </p:nvSpPr>
        <p:spPr>
          <a:xfrm>
            <a:off x="107575" y="2068500"/>
            <a:ext cx="2961600" cy="1006500"/>
          </a:xfrm>
          <a:prstGeom prst="rect">
            <a:avLst/>
          </a:prstGeom>
          <a:solidFill>
            <a:srgbClr val="FFF2CC"/>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GB" sz="1200">
                <a:solidFill>
                  <a:schemeClr val="dk1"/>
                </a:solidFill>
              </a:rPr>
              <a:t>El puente H es una configuración electrónica que nos permite trabajar con motores de corriente continua para modificar el sentido de giro del mismo.</a:t>
            </a:r>
            <a:endParaRPr/>
          </a:p>
        </p:txBody>
      </p:sp>
      <p:cxnSp>
        <p:nvCxnSpPr>
          <p:cNvPr id="226" name="Google Shape;226;p26"/>
          <p:cNvCxnSpPr>
            <a:stCxn id="225" idx="3"/>
            <a:endCxn id="223" idx="1"/>
          </p:cNvCxnSpPr>
          <p:nvPr/>
        </p:nvCxnSpPr>
        <p:spPr>
          <a:xfrm>
            <a:off x="3069175" y="2571750"/>
            <a:ext cx="268800" cy="0"/>
          </a:xfrm>
          <a:prstGeom prst="straightConnector1">
            <a:avLst/>
          </a:prstGeom>
          <a:noFill/>
          <a:ln cap="flat" cmpd="sng" w="9525">
            <a:solidFill>
              <a:schemeClr val="dk2"/>
            </a:solidFill>
            <a:prstDash val="solid"/>
            <a:round/>
            <a:headEnd len="med" w="med" type="none"/>
            <a:tailEnd len="med" w="med" type="triangle"/>
          </a:ln>
        </p:spPr>
      </p:cxnSp>
      <p:cxnSp>
        <p:nvCxnSpPr>
          <p:cNvPr id="227" name="Google Shape;227;p26"/>
          <p:cNvCxnSpPr>
            <a:stCxn id="223" idx="3"/>
            <a:endCxn id="222" idx="1"/>
          </p:cNvCxnSpPr>
          <p:nvPr/>
        </p:nvCxnSpPr>
        <p:spPr>
          <a:xfrm>
            <a:off x="5767507" y="2571750"/>
            <a:ext cx="2688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FC5E8"/>
        </a:solidFill>
      </p:bgPr>
    </p:bg>
    <p:spTree>
      <p:nvGrpSpPr>
        <p:cNvPr id="231" name="Shape 231"/>
        <p:cNvGrpSpPr/>
        <p:nvPr/>
      </p:nvGrpSpPr>
      <p:grpSpPr>
        <a:xfrm>
          <a:off x="0" y="0"/>
          <a:ext cx="0" cy="0"/>
          <a:chOff x="0" y="0"/>
          <a:chExt cx="0" cy="0"/>
        </a:xfrm>
      </p:grpSpPr>
      <p:pic>
        <p:nvPicPr>
          <p:cNvPr id="232" name="Google Shape;232;p27"/>
          <p:cNvPicPr preferRelativeResize="0"/>
          <p:nvPr/>
        </p:nvPicPr>
        <p:blipFill>
          <a:blip r:embed="rId3">
            <a:alphaModFix/>
          </a:blip>
          <a:stretch>
            <a:fillRect/>
          </a:stretch>
        </p:blipFill>
        <p:spPr>
          <a:xfrm>
            <a:off x="3575585" y="0"/>
            <a:ext cx="5568416" cy="5143500"/>
          </a:xfrm>
          <a:prstGeom prst="rect">
            <a:avLst/>
          </a:prstGeom>
          <a:noFill/>
          <a:ln>
            <a:noFill/>
          </a:ln>
        </p:spPr>
      </p:pic>
      <p:sp>
        <p:nvSpPr>
          <p:cNvPr id="233" name="Google Shape;233;p27"/>
          <p:cNvSpPr txBox="1"/>
          <p:nvPr/>
        </p:nvSpPr>
        <p:spPr>
          <a:xfrm>
            <a:off x="557425" y="126675"/>
            <a:ext cx="25212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1800"/>
              <a:t>Integrado L293D</a:t>
            </a:r>
            <a:endParaRPr b="1" sz="1800"/>
          </a:p>
        </p:txBody>
      </p:sp>
      <p:sp>
        <p:nvSpPr>
          <p:cNvPr id="234" name="Google Shape;234;p27"/>
          <p:cNvSpPr txBox="1"/>
          <p:nvPr/>
        </p:nvSpPr>
        <p:spPr>
          <a:xfrm>
            <a:off x="183775" y="734775"/>
            <a:ext cx="3268500" cy="1477500"/>
          </a:xfrm>
          <a:prstGeom prst="rect">
            <a:avLst/>
          </a:prstGeom>
          <a:solidFill>
            <a:srgbClr val="D9EAD3"/>
          </a:solid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GB">
                <a:solidFill>
                  <a:schemeClr val="dk1"/>
                </a:solidFill>
              </a:rPr>
              <a:t>4 salidas de tierra, por lo que es posible trabajar con 2 motores a la vez.</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4 entradas y 4 salidas digitales (nuevamente 2 para cada motor)</a:t>
            </a:r>
            <a:endParaRPr/>
          </a:p>
        </p:txBody>
      </p:sp>
      <p:sp>
        <p:nvSpPr>
          <p:cNvPr id="235" name="Google Shape;235;p27"/>
          <p:cNvSpPr txBox="1"/>
          <p:nvPr/>
        </p:nvSpPr>
        <p:spPr>
          <a:xfrm>
            <a:off x="183775" y="2571750"/>
            <a:ext cx="3268500" cy="2339700"/>
          </a:xfrm>
          <a:prstGeom prst="rect">
            <a:avLst/>
          </a:prstGeom>
          <a:solidFill>
            <a:srgbClr val="D9EAD3"/>
          </a:solid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GB">
                <a:solidFill>
                  <a:schemeClr val="dk1"/>
                </a:solidFill>
              </a:rPr>
              <a:t>Las entradas van a ser los pines digitales que declaremos en nuestro setup(), y las salidas van a estar conectadas a nuestras salidas del motor.</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Los enable, dependiendo el circuito que estemos usando, va a estar conectado a positivo, o a una salida digital con modulación de frecuencia (PWM).</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8"/>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41" name="Google Shape;241;p28"/>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242" name="Google Shape;242;p28"/>
          <p:cNvPicPr preferRelativeResize="0"/>
          <p:nvPr/>
        </p:nvPicPr>
        <p:blipFill>
          <a:blip r:embed="rId3">
            <a:alphaModFix/>
          </a:blip>
          <a:stretch>
            <a:fillRect/>
          </a:stretch>
        </p:blipFill>
        <p:spPr>
          <a:xfrm>
            <a:off x="0" y="0"/>
            <a:ext cx="9144000" cy="5143505"/>
          </a:xfrm>
          <a:prstGeom prst="rect">
            <a:avLst/>
          </a:prstGeom>
          <a:noFill/>
          <a:ln>
            <a:noFill/>
          </a:ln>
        </p:spPr>
      </p:pic>
      <p:sp>
        <p:nvSpPr>
          <p:cNvPr id="243" name="Google Shape;243;p28"/>
          <p:cNvSpPr txBox="1"/>
          <p:nvPr/>
        </p:nvSpPr>
        <p:spPr>
          <a:xfrm>
            <a:off x="311700" y="1520250"/>
            <a:ext cx="27036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GB">
                <a:solidFill>
                  <a:schemeClr val="lt1"/>
                </a:solidFill>
              </a:rPr>
              <a:t>Unirse a la conversación en el foro bajo la consigna:</a:t>
            </a:r>
            <a:endParaRPr>
              <a:solidFill>
                <a:schemeClr val="lt1"/>
              </a:solidFill>
            </a:endParaRPr>
          </a:p>
          <a:p>
            <a:pPr indent="0" lvl="0" marL="0" rtl="0" algn="l">
              <a:spcBef>
                <a:spcPts val="0"/>
              </a:spcBef>
              <a:spcAft>
                <a:spcPts val="0"/>
              </a:spcAft>
              <a:buClr>
                <a:schemeClr val="dk1"/>
              </a:buClr>
              <a:buSzPts val="1100"/>
              <a:buFont typeface="Arial"/>
              <a:buNone/>
            </a:pPr>
            <a:r>
              <a:rPr b="1" i="1" lang="en-GB" sz="1600" u="sng">
                <a:solidFill>
                  <a:schemeClr val="lt1"/>
                </a:solidFill>
              </a:rPr>
              <a:t>¿Cuál motor crees que sería el más útil en el proyecto integrador? ¿Por qué y como lo usarías?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pic>
        <p:nvPicPr>
          <p:cNvPr id="59" name="Google Shape;59;p14"/>
          <p:cNvPicPr preferRelativeResize="0"/>
          <p:nvPr/>
        </p:nvPicPr>
        <p:blipFill>
          <a:blip r:embed="rId3">
            <a:alphaModFix/>
          </a:blip>
          <a:stretch>
            <a:fillRect/>
          </a:stretch>
        </p:blipFill>
        <p:spPr>
          <a:xfrm>
            <a:off x="0" y="0"/>
            <a:ext cx="9144000" cy="514350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pic>
        <p:nvPicPr>
          <p:cNvPr id="64" name="Google Shape;64;p15"/>
          <p:cNvPicPr preferRelativeResize="0"/>
          <p:nvPr/>
        </p:nvPicPr>
        <p:blipFill>
          <a:blip r:embed="rId3">
            <a:alphaModFix/>
          </a:blip>
          <a:stretch>
            <a:fillRect/>
          </a:stretch>
        </p:blipFill>
        <p:spPr>
          <a:xfrm>
            <a:off x="0" y="0"/>
            <a:ext cx="9144000" cy="514350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pic>
        <p:nvPicPr>
          <p:cNvPr id="69" name="Google Shape;69;p16"/>
          <p:cNvPicPr preferRelativeResize="0"/>
          <p:nvPr/>
        </p:nvPicPr>
        <p:blipFill>
          <a:blip r:embed="rId3">
            <a:alphaModFix/>
          </a:blip>
          <a:stretch>
            <a:fillRect/>
          </a:stretch>
        </p:blipFill>
        <p:spPr>
          <a:xfrm>
            <a:off x="0" y="0"/>
            <a:ext cx="9144000" cy="514350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73" name="Shape 73"/>
        <p:cNvGrpSpPr/>
        <p:nvPr/>
      </p:nvGrpSpPr>
      <p:grpSpPr>
        <a:xfrm>
          <a:off x="0" y="0"/>
          <a:ext cx="0" cy="0"/>
          <a:chOff x="0" y="0"/>
          <a:chExt cx="0" cy="0"/>
        </a:xfrm>
      </p:grpSpPr>
      <p:sp>
        <p:nvSpPr>
          <p:cNvPr id="74" name="Google Shape;74;p17"/>
          <p:cNvSpPr txBox="1"/>
          <p:nvPr/>
        </p:nvSpPr>
        <p:spPr>
          <a:xfrm>
            <a:off x="2431050" y="215350"/>
            <a:ext cx="42819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i="1" lang="en-GB" sz="1700" u="sng"/>
              <a:t>Motores</a:t>
            </a:r>
            <a:endParaRPr b="1" i="1" sz="1700" u="sng"/>
          </a:p>
        </p:txBody>
      </p:sp>
      <p:sp>
        <p:nvSpPr>
          <p:cNvPr id="75" name="Google Shape;75;p17"/>
          <p:cNvSpPr txBox="1"/>
          <p:nvPr/>
        </p:nvSpPr>
        <p:spPr>
          <a:xfrm>
            <a:off x="194813" y="1184575"/>
            <a:ext cx="2178900" cy="831300"/>
          </a:xfrm>
          <a:prstGeom prst="rect">
            <a:avLst/>
          </a:prstGeom>
          <a:solidFill>
            <a:srgbClr val="FFE599"/>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Son elementos capaces de convertir </a:t>
            </a:r>
            <a:r>
              <a:rPr lang="en-GB"/>
              <a:t>energía</a:t>
            </a:r>
            <a:r>
              <a:rPr lang="en-GB"/>
              <a:t> </a:t>
            </a:r>
            <a:r>
              <a:rPr lang="en-GB"/>
              <a:t>eléctrica</a:t>
            </a:r>
            <a:r>
              <a:rPr lang="en-GB"/>
              <a:t> en </a:t>
            </a:r>
            <a:r>
              <a:rPr lang="en-GB"/>
              <a:t>mecánica.</a:t>
            </a:r>
            <a:endParaRPr/>
          </a:p>
        </p:txBody>
      </p:sp>
      <p:sp>
        <p:nvSpPr>
          <p:cNvPr id="76" name="Google Shape;76;p17"/>
          <p:cNvSpPr txBox="1"/>
          <p:nvPr/>
        </p:nvSpPr>
        <p:spPr>
          <a:xfrm>
            <a:off x="3095963" y="861475"/>
            <a:ext cx="2178900" cy="1477500"/>
          </a:xfrm>
          <a:prstGeom prst="rect">
            <a:avLst/>
          </a:prstGeom>
          <a:solidFill>
            <a:srgbClr val="FFE599"/>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Pueden requerir corriente continua o corriente alterna. Nosotros en particular vamos a ver aquellos que funcionan con DC.</a:t>
            </a:r>
            <a:endParaRPr/>
          </a:p>
        </p:txBody>
      </p:sp>
      <p:sp>
        <p:nvSpPr>
          <p:cNvPr id="77" name="Google Shape;77;p17"/>
          <p:cNvSpPr txBox="1"/>
          <p:nvPr/>
        </p:nvSpPr>
        <p:spPr>
          <a:xfrm>
            <a:off x="6466213" y="861475"/>
            <a:ext cx="2178900" cy="1477500"/>
          </a:xfrm>
          <a:prstGeom prst="rect">
            <a:avLst/>
          </a:prstGeom>
          <a:solidFill>
            <a:srgbClr val="FFE599"/>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Vamos a ver tres tipos de motores:</a:t>
            </a:r>
            <a:endParaRPr/>
          </a:p>
          <a:p>
            <a:pPr indent="-317500" lvl="0" marL="457200" rtl="0" algn="l">
              <a:spcBef>
                <a:spcPts val="0"/>
              </a:spcBef>
              <a:spcAft>
                <a:spcPts val="0"/>
              </a:spcAft>
              <a:buSzPts val="1400"/>
              <a:buChar char="●"/>
            </a:pPr>
            <a:r>
              <a:rPr lang="en-GB"/>
              <a:t>Servomotor</a:t>
            </a:r>
            <a:endParaRPr/>
          </a:p>
          <a:p>
            <a:pPr indent="-317500" lvl="0" marL="457200" rtl="0" algn="l">
              <a:spcBef>
                <a:spcPts val="0"/>
              </a:spcBef>
              <a:spcAft>
                <a:spcPts val="0"/>
              </a:spcAft>
              <a:buSzPts val="1400"/>
              <a:buChar char="●"/>
            </a:pPr>
            <a:r>
              <a:rPr lang="en-GB"/>
              <a:t>Paso a paso</a:t>
            </a:r>
            <a:endParaRPr/>
          </a:p>
          <a:p>
            <a:pPr indent="-317500" lvl="0" marL="457200" rtl="0" algn="l">
              <a:spcBef>
                <a:spcPts val="0"/>
              </a:spcBef>
              <a:spcAft>
                <a:spcPts val="0"/>
              </a:spcAft>
              <a:buSzPts val="1400"/>
              <a:buChar char="●"/>
            </a:pPr>
            <a:r>
              <a:rPr lang="en-GB"/>
              <a:t>Corriente continua (DC)</a:t>
            </a:r>
            <a:endParaRPr/>
          </a:p>
        </p:txBody>
      </p:sp>
      <p:cxnSp>
        <p:nvCxnSpPr>
          <p:cNvPr id="78" name="Google Shape;78;p17"/>
          <p:cNvCxnSpPr>
            <a:stCxn id="76" idx="3"/>
            <a:endCxn id="77" idx="1"/>
          </p:cNvCxnSpPr>
          <p:nvPr/>
        </p:nvCxnSpPr>
        <p:spPr>
          <a:xfrm>
            <a:off x="5274863" y="1600225"/>
            <a:ext cx="1191300" cy="0"/>
          </a:xfrm>
          <a:prstGeom prst="straightConnector1">
            <a:avLst/>
          </a:prstGeom>
          <a:noFill/>
          <a:ln cap="flat" cmpd="sng" w="9525">
            <a:solidFill>
              <a:schemeClr val="dk2"/>
            </a:solidFill>
            <a:prstDash val="solid"/>
            <a:round/>
            <a:headEnd len="med" w="med" type="none"/>
            <a:tailEnd len="med" w="med" type="triangle"/>
          </a:ln>
        </p:spPr>
      </p:cxnSp>
      <p:sp>
        <p:nvSpPr>
          <p:cNvPr id="79" name="Google Shape;79;p17"/>
          <p:cNvSpPr txBox="1"/>
          <p:nvPr/>
        </p:nvSpPr>
        <p:spPr>
          <a:xfrm>
            <a:off x="5807213" y="3015175"/>
            <a:ext cx="3243300" cy="831300"/>
          </a:xfrm>
          <a:prstGeom prst="rect">
            <a:avLst/>
          </a:prstGeom>
          <a:solidFill>
            <a:srgbClr val="F4CCCC"/>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Los motores funcionan bajo la </a:t>
            </a:r>
            <a:r>
              <a:rPr lang="en-GB"/>
              <a:t>acción</a:t>
            </a:r>
            <a:r>
              <a:rPr lang="en-GB"/>
              <a:t> de un campo </a:t>
            </a:r>
            <a:r>
              <a:rPr lang="en-GB"/>
              <a:t>magnético</a:t>
            </a:r>
            <a:r>
              <a:rPr lang="en-GB"/>
              <a:t> generado por la corriente circulante en las bobinas.</a:t>
            </a:r>
            <a:endParaRPr/>
          </a:p>
        </p:txBody>
      </p:sp>
      <p:cxnSp>
        <p:nvCxnSpPr>
          <p:cNvPr id="80" name="Google Shape;80;p17"/>
          <p:cNvCxnSpPr>
            <a:stCxn id="77" idx="2"/>
            <a:endCxn id="79" idx="0"/>
          </p:cNvCxnSpPr>
          <p:nvPr/>
        </p:nvCxnSpPr>
        <p:spPr>
          <a:xfrm flipH="1">
            <a:off x="7428763" y="2338975"/>
            <a:ext cx="126900" cy="676200"/>
          </a:xfrm>
          <a:prstGeom prst="straightConnector1">
            <a:avLst/>
          </a:prstGeom>
          <a:noFill/>
          <a:ln cap="flat" cmpd="sng" w="9525">
            <a:solidFill>
              <a:schemeClr val="dk2"/>
            </a:solidFill>
            <a:prstDash val="solid"/>
            <a:round/>
            <a:headEnd len="med" w="med" type="none"/>
            <a:tailEnd len="med" w="med" type="triangle"/>
          </a:ln>
        </p:spPr>
      </p:cxnSp>
      <p:cxnSp>
        <p:nvCxnSpPr>
          <p:cNvPr id="81" name="Google Shape;81;p17"/>
          <p:cNvCxnSpPr>
            <a:stCxn id="75" idx="3"/>
            <a:endCxn id="76" idx="1"/>
          </p:cNvCxnSpPr>
          <p:nvPr/>
        </p:nvCxnSpPr>
        <p:spPr>
          <a:xfrm>
            <a:off x="2373713" y="1600225"/>
            <a:ext cx="722400" cy="0"/>
          </a:xfrm>
          <a:prstGeom prst="straightConnector1">
            <a:avLst/>
          </a:prstGeom>
          <a:noFill/>
          <a:ln cap="flat" cmpd="sng" w="9525">
            <a:solidFill>
              <a:schemeClr val="dk2"/>
            </a:solidFill>
            <a:prstDash val="solid"/>
            <a:round/>
            <a:headEnd len="med" w="med" type="none"/>
            <a:tailEnd len="med" w="med" type="triangle"/>
          </a:ln>
        </p:spPr>
      </p:cxnSp>
      <p:sp>
        <p:nvSpPr>
          <p:cNvPr id="82" name="Google Shape;82;p17"/>
          <p:cNvSpPr txBox="1"/>
          <p:nvPr/>
        </p:nvSpPr>
        <p:spPr>
          <a:xfrm>
            <a:off x="93488" y="2476525"/>
            <a:ext cx="4281900" cy="1908600"/>
          </a:xfrm>
          <a:prstGeom prst="rect">
            <a:avLst/>
          </a:prstGeom>
          <a:solidFill>
            <a:srgbClr val="F4CCCC"/>
          </a:solid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GB"/>
              <a:t>Estátor: Es la parte </a:t>
            </a:r>
            <a:r>
              <a:rPr lang="en-GB"/>
              <a:t>mecánica</a:t>
            </a:r>
            <a:r>
              <a:rPr lang="en-GB"/>
              <a:t> donde se encuentran los polos que en ciertos casos se encuentra cubierto por un devanado de hilo de cobre (bobina).</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GB"/>
              <a:t>Rotor: Es la parte central del motor, generalmente de forma cilindica, </a:t>
            </a:r>
            <a:r>
              <a:rPr lang="en-GB"/>
              <a:t>también</a:t>
            </a:r>
            <a:r>
              <a:rPr lang="en-GB"/>
              <a:t> devanado, alimentado a </a:t>
            </a:r>
            <a:r>
              <a:rPr lang="en-GB"/>
              <a:t>través</a:t>
            </a:r>
            <a:r>
              <a:rPr lang="en-GB"/>
              <a:t> de un colector formado por delgas que se encuentran en contacto alternante con escobillas.</a:t>
            </a:r>
            <a:endParaRPr/>
          </a:p>
        </p:txBody>
      </p:sp>
      <p:cxnSp>
        <p:nvCxnSpPr>
          <p:cNvPr id="83" name="Google Shape;83;p17"/>
          <p:cNvCxnSpPr>
            <a:stCxn id="79" idx="1"/>
            <a:endCxn id="82" idx="3"/>
          </p:cNvCxnSpPr>
          <p:nvPr/>
        </p:nvCxnSpPr>
        <p:spPr>
          <a:xfrm rot="10800000">
            <a:off x="4375313" y="3430825"/>
            <a:ext cx="14319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6B8AF"/>
        </a:solidFill>
      </p:bgPr>
    </p:bg>
    <p:spTree>
      <p:nvGrpSpPr>
        <p:cNvPr id="87" name="Shape 87"/>
        <p:cNvGrpSpPr/>
        <p:nvPr/>
      </p:nvGrpSpPr>
      <p:grpSpPr>
        <a:xfrm>
          <a:off x="0" y="0"/>
          <a:ext cx="0" cy="0"/>
          <a:chOff x="0" y="0"/>
          <a:chExt cx="0" cy="0"/>
        </a:xfrm>
      </p:grpSpPr>
      <p:sp>
        <p:nvSpPr>
          <p:cNvPr id="88" name="Google Shape;88;p18"/>
          <p:cNvSpPr txBox="1"/>
          <p:nvPr/>
        </p:nvSpPr>
        <p:spPr>
          <a:xfrm>
            <a:off x="114025" y="481775"/>
            <a:ext cx="3078600" cy="2124000"/>
          </a:xfrm>
          <a:prstGeom prst="rect">
            <a:avLst/>
          </a:prstGeom>
          <a:solidFill>
            <a:srgbClr val="D9EAD3"/>
          </a:solid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GB"/>
              <a:t>Es un dispositivo que tiene la capacidad de ubicarse en cualquier posición dentro de su rango de operación, y mantenerse estable en dicha posición.</a:t>
            </a:r>
            <a:endParaRPr/>
          </a:p>
          <a:p>
            <a:pPr indent="0" lvl="0" marL="0" rtl="0" algn="l">
              <a:spcBef>
                <a:spcPts val="0"/>
              </a:spcBef>
              <a:spcAft>
                <a:spcPts val="0"/>
              </a:spcAft>
              <a:buClr>
                <a:schemeClr val="dk1"/>
              </a:buClr>
              <a:buSzPts val="1100"/>
              <a:buFont typeface="Arial"/>
              <a:buNone/>
            </a:pPr>
            <a:r>
              <a:rPr lang="en-GB"/>
              <a:t>La electrónica dentro del servomotor responderá al ancho de la señal modulada. </a:t>
            </a:r>
            <a:endParaRPr/>
          </a:p>
          <a:p>
            <a:pPr indent="0" lvl="0" marL="0" rtl="0" algn="l">
              <a:spcBef>
                <a:spcPts val="0"/>
              </a:spcBef>
              <a:spcAft>
                <a:spcPts val="0"/>
              </a:spcAft>
              <a:buNone/>
            </a:pPr>
            <a:r>
              <a:t/>
            </a:r>
            <a:endParaRPr/>
          </a:p>
        </p:txBody>
      </p:sp>
      <p:sp>
        <p:nvSpPr>
          <p:cNvPr id="89" name="Google Shape;89;p18"/>
          <p:cNvSpPr txBox="1"/>
          <p:nvPr/>
        </p:nvSpPr>
        <p:spPr>
          <a:xfrm>
            <a:off x="114025" y="3209600"/>
            <a:ext cx="5574300" cy="1477500"/>
          </a:xfrm>
          <a:prstGeom prst="rect">
            <a:avLst/>
          </a:prstGeom>
          <a:solidFill>
            <a:srgbClr val="D9EAD3"/>
          </a:solid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GB">
                <a:solidFill>
                  <a:schemeClr val="dk1"/>
                </a:solidFill>
              </a:rPr>
              <a:t>Un servomotor es un motor eléctrico que puede ser controlado tanto en velocidad como en posición. Es posible modificar un servomotor para obtener un motor de corriente continua que, si bien ya no tiene la capacidad de control del servo, conserva la fuerza, velocidad y baja inercia que caracteriza a estos dispositivos.</a:t>
            </a:r>
            <a:endParaRPr>
              <a:solidFill>
                <a:schemeClr val="dk1"/>
              </a:solidFill>
            </a:endParaRPr>
          </a:p>
          <a:p>
            <a:pPr indent="0" lvl="0" marL="0" rtl="0" algn="l">
              <a:spcBef>
                <a:spcPts val="0"/>
              </a:spcBef>
              <a:spcAft>
                <a:spcPts val="0"/>
              </a:spcAft>
              <a:buNone/>
            </a:pPr>
            <a:r>
              <a:t/>
            </a:r>
            <a:endParaRPr/>
          </a:p>
        </p:txBody>
      </p:sp>
      <p:sp>
        <p:nvSpPr>
          <p:cNvPr id="90" name="Google Shape;90;p18"/>
          <p:cNvSpPr txBox="1"/>
          <p:nvPr/>
        </p:nvSpPr>
        <p:spPr>
          <a:xfrm>
            <a:off x="5118175" y="697175"/>
            <a:ext cx="3711900" cy="1693200"/>
          </a:xfrm>
          <a:prstGeom prst="rect">
            <a:avLst/>
          </a:prstGeom>
          <a:solidFill>
            <a:srgbClr val="D9EAD3"/>
          </a:solid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GB">
                <a:solidFill>
                  <a:schemeClr val="dk1"/>
                </a:solidFill>
              </a:rPr>
              <a:t>Los servomotores hacen uso de la modulación por ancho de pulsos (PWM) para controlar la dirección o posición de los motores de corriente continua. La mayoría trabaja en la frecuencia de los cincuenta HZ, así las señales PWM tendrán un periodo de veinte milisegundos.</a:t>
            </a:r>
            <a:endParaRPr/>
          </a:p>
        </p:txBody>
      </p:sp>
      <p:sp>
        <p:nvSpPr>
          <p:cNvPr id="91" name="Google Shape;91;p18"/>
          <p:cNvSpPr txBox="1"/>
          <p:nvPr/>
        </p:nvSpPr>
        <p:spPr>
          <a:xfrm>
            <a:off x="3412800" y="50675"/>
            <a:ext cx="23184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i="1" lang="en-GB" sz="1700" u="sng">
                <a:solidFill>
                  <a:schemeClr val="dk1"/>
                </a:solidFill>
              </a:rPr>
              <a:t>Servo Motor</a:t>
            </a:r>
            <a:endParaRPr b="1" i="1" sz="1700" u="sng"/>
          </a:p>
        </p:txBody>
      </p:sp>
      <p:cxnSp>
        <p:nvCxnSpPr>
          <p:cNvPr id="92" name="Google Shape;92;p18"/>
          <p:cNvCxnSpPr>
            <a:stCxn id="88" idx="3"/>
            <a:endCxn id="90" idx="1"/>
          </p:cNvCxnSpPr>
          <p:nvPr/>
        </p:nvCxnSpPr>
        <p:spPr>
          <a:xfrm>
            <a:off x="3192625" y="1543775"/>
            <a:ext cx="1925700" cy="0"/>
          </a:xfrm>
          <a:prstGeom prst="straightConnector1">
            <a:avLst/>
          </a:prstGeom>
          <a:noFill/>
          <a:ln cap="flat" cmpd="sng" w="9525">
            <a:solidFill>
              <a:schemeClr val="dk2"/>
            </a:solidFill>
            <a:prstDash val="solid"/>
            <a:round/>
            <a:headEnd len="med" w="med" type="none"/>
            <a:tailEnd len="med" w="med" type="triangle"/>
          </a:ln>
        </p:spPr>
      </p:cxnSp>
      <p:cxnSp>
        <p:nvCxnSpPr>
          <p:cNvPr id="93" name="Google Shape;93;p18"/>
          <p:cNvCxnSpPr>
            <a:stCxn id="88" idx="2"/>
            <a:endCxn id="89" idx="0"/>
          </p:cNvCxnSpPr>
          <p:nvPr/>
        </p:nvCxnSpPr>
        <p:spPr>
          <a:xfrm>
            <a:off x="1653325" y="2605775"/>
            <a:ext cx="1248000" cy="6039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6B8AF"/>
        </a:solidFill>
      </p:bgPr>
    </p:bg>
    <p:spTree>
      <p:nvGrpSpPr>
        <p:cNvPr id="97" name="Shape 97"/>
        <p:cNvGrpSpPr/>
        <p:nvPr/>
      </p:nvGrpSpPr>
      <p:grpSpPr>
        <a:xfrm>
          <a:off x="0" y="0"/>
          <a:ext cx="0" cy="0"/>
          <a:chOff x="0" y="0"/>
          <a:chExt cx="0" cy="0"/>
        </a:xfrm>
      </p:grpSpPr>
      <p:sp>
        <p:nvSpPr>
          <p:cNvPr id="98" name="Google Shape;98;p19"/>
          <p:cNvSpPr txBox="1"/>
          <p:nvPr/>
        </p:nvSpPr>
        <p:spPr>
          <a:xfrm>
            <a:off x="188900" y="333825"/>
            <a:ext cx="2902200" cy="615600"/>
          </a:xfrm>
          <a:prstGeom prst="rect">
            <a:avLst/>
          </a:prstGeom>
          <a:solidFill>
            <a:srgbClr val="FFF2CC"/>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rPr>
              <a:t>Si los circuitos dentro del servomotor reciben una señal de </a:t>
            </a:r>
            <a:endParaRPr/>
          </a:p>
        </p:txBody>
      </p:sp>
      <p:cxnSp>
        <p:nvCxnSpPr>
          <p:cNvPr id="99" name="Google Shape;99;p19"/>
          <p:cNvCxnSpPr/>
          <p:nvPr/>
        </p:nvCxnSpPr>
        <p:spPr>
          <a:xfrm rot="10800000">
            <a:off x="5333525" y="2006713"/>
            <a:ext cx="0" cy="519300"/>
          </a:xfrm>
          <a:prstGeom prst="straightConnector1">
            <a:avLst/>
          </a:prstGeom>
          <a:noFill/>
          <a:ln cap="flat" cmpd="sng" w="9525">
            <a:solidFill>
              <a:schemeClr val="dk2"/>
            </a:solidFill>
            <a:prstDash val="solid"/>
            <a:round/>
            <a:headEnd len="med" w="med" type="none"/>
            <a:tailEnd len="med" w="med" type="none"/>
          </a:ln>
        </p:spPr>
      </p:cxnSp>
      <p:cxnSp>
        <p:nvCxnSpPr>
          <p:cNvPr id="100" name="Google Shape;100;p19"/>
          <p:cNvCxnSpPr/>
          <p:nvPr/>
        </p:nvCxnSpPr>
        <p:spPr>
          <a:xfrm>
            <a:off x="5333525" y="2006588"/>
            <a:ext cx="633300" cy="0"/>
          </a:xfrm>
          <a:prstGeom prst="straightConnector1">
            <a:avLst/>
          </a:prstGeom>
          <a:noFill/>
          <a:ln cap="flat" cmpd="sng" w="9525">
            <a:solidFill>
              <a:schemeClr val="dk2"/>
            </a:solidFill>
            <a:prstDash val="solid"/>
            <a:round/>
            <a:headEnd len="med" w="med" type="none"/>
            <a:tailEnd len="med" w="med" type="none"/>
          </a:ln>
        </p:spPr>
      </p:cxnSp>
      <p:cxnSp>
        <p:nvCxnSpPr>
          <p:cNvPr id="101" name="Google Shape;101;p19"/>
          <p:cNvCxnSpPr/>
          <p:nvPr/>
        </p:nvCxnSpPr>
        <p:spPr>
          <a:xfrm>
            <a:off x="5966825" y="2013013"/>
            <a:ext cx="0" cy="506700"/>
          </a:xfrm>
          <a:prstGeom prst="straightConnector1">
            <a:avLst/>
          </a:prstGeom>
          <a:noFill/>
          <a:ln cap="flat" cmpd="sng" w="9525">
            <a:solidFill>
              <a:schemeClr val="dk2"/>
            </a:solidFill>
            <a:prstDash val="solid"/>
            <a:round/>
            <a:headEnd len="med" w="med" type="none"/>
            <a:tailEnd len="med" w="med" type="none"/>
          </a:ln>
        </p:spPr>
      </p:cxnSp>
      <p:cxnSp>
        <p:nvCxnSpPr>
          <p:cNvPr id="102" name="Google Shape;102;p19"/>
          <p:cNvCxnSpPr/>
          <p:nvPr/>
        </p:nvCxnSpPr>
        <p:spPr>
          <a:xfrm>
            <a:off x="5966825" y="2519713"/>
            <a:ext cx="532200" cy="6300"/>
          </a:xfrm>
          <a:prstGeom prst="straightConnector1">
            <a:avLst/>
          </a:prstGeom>
          <a:noFill/>
          <a:ln cap="flat" cmpd="sng" w="9525">
            <a:solidFill>
              <a:schemeClr val="dk2"/>
            </a:solidFill>
            <a:prstDash val="solid"/>
            <a:round/>
            <a:headEnd len="med" w="med" type="none"/>
            <a:tailEnd len="med" w="med" type="none"/>
          </a:ln>
        </p:spPr>
      </p:cxnSp>
      <p:cxnSp>
        <p:nvCxnSpPr>
          <p:cNvPr id="103" name="Google Shape;103;p19"/>
          <p:cNvCxnSpPr/>
          <p:nvPr/>
        </p:nvCxnSpPr>
        <p:spPr>
          <a:xfrm>
            <a:off x="4801325" y="2519713"/>
            <a:ext cx="532200" cy="6300"/>
          </a:xfrm>
          <a:prstGeom prst="straightConnector1">
            <a:avLst/>
          </a:prstGeom>
          <a:noFill/>
          <a:ln cap="flat" cmpd="sng" w="9525">
            <a:solidFill>
              <a:schemeClr val="dk2"/>
            </a:solidFill>
            <a:prstDash val="solid"/>
            <a:round/>
            <a:headEnd len="med" w="med" type="none"/>
            <a:tailEnd len="med" w="med" type="none"/>
          </a:ln>
        </p:spPr>
      </p:cxnSp>
      <p:cxnSp>
        <p:nvCxnSpPr>
          <p:cNvPr id="104" name="Google Shape;104;p19"/>
          <p:cNvCxnSpPr/>
          <p:nvPr/>
        </p:nvCxnSpPr>
        <p:spPr>
          <a:xfrm rot="10800000">
            <a:off x="6499025" y="2013125"/>
            <a:ext cx="0" cy="519300"/>
          </a:xfrm>
          <a:prstGeom prst="straightConnector1">
            <a:avLst/>
          </a:prstGeom>
          <a:noFill/>
          <a:ln cap="flat" cmpd="sng" w="9525">
            <a:solidFill>
              <a:schemeClr val="dk2"/>
            </a:solidFill>
            <a:prstDash val="solid"/>
            <a:round/>
            <a:headEnd len="med" w="med" type="none"/>
            <a:tailEnd len="med" w="med" type="none"/>
          </a:ln>
        </p:spPr>
      </p:cxnSp>
      <p:cxnSp>
        <p:nvCxnSpPr>
          <p:cNvPr id="105" name="Google Shape;105;p19"/>
          <p:cNvCxnSpPr/>
          <p:nvPr/>
        </p:nvCxnSpPr>
        <p:spPr>
          <a:xfrm>
            <a:off x="6499025" y="2013000"/>
            <a:ext cx="633300" cy="0"/>
          </a:xfrm>
          <a:prstGeom prst="straightConnector1">
            <a:avLst/>
          </a:prstGeom>
          <a:noFill/>
          <a:ln cap="flat" cmpd="sng" w="9525">
            <a:solidFill>
              <a:schemeClr val="dk2"/>
            </a:solidFill>
            <a:prstDash val="solid"/>
            <a:round/>
            <a:headEnd len="med" w="med" type="none"/>
            <a:tailEnd len="med" w="med" type="none"/>
          </a:ln>
        </p:spPr>
      </p:cxnSp>
      <p:cxnSp>
        <p:nvCxnSpPr>
          <p:cNvPr id="106" name="Google Shape;106;p19"/>
          <p:cNvCxnSpPr/>
          <p:nvPr/>
        </p:nvCxnSpPr>
        <p:spPr>
          <a:xfrm>
            <a:off x="7132325" y="2019425"/>
            <a:ext cx="0" cy="506700"/>
          </a:xfrm>
          <a:prstGeom prst="straightConnector1">
            <a:avLst/>
          </a:prstGeom>
          <a:noFill/>
          <a:ln cap="flat" cmpd="sng" w="9525">
            <a:solidFill>
              <a:schemeClr val="dk2"/>
            </a:solidFill>
            <a:prstDash val="solid"/>
            <a:round/>
            <a:headEnd len="med" w="med" type="none"/>
            <a:tailEnd len="med" w="med" type="none"/>
          </a:ln>
        </p:spPr>
      </p:cxnSp>
      <p:cxnSp>
        <p:nvCxnSpPr>
          <p:cNvPr id="107" name="Google Shape;107;p19"/>
          <p:cNvCxnSpPr/>
          <p:nvPr/>
        </p:nvCxnSpPr>
        <p:spPr>
          <a:xfrm>
            <a:off x="7132325" y="2526125"/>
            <a:ext cx="532200" cy="6300"/>
          </a:xfrm>
          <a:prstGeom prst="straightConnector1">
            <a:avLst/>
          </a:prstGeom>
          <a:noFill/>
          <a:ln cap="flat" cmpd="sng" w="9525">
            <a:solidFill>
              <a:schemeClr val="dk2"/>
            </a:solidFill>
            <a:prstDash val="solid"/>
            <a:round/>
            <a:headEnd len="med" w="med" type="none"/>
            <a:tailEnd len="med" w="med" type="none"/>
          </a:ln>
        </p:spPr>
      </p:cxnSp>
      <p:cxnSp>
        <p:nvCxnSpPr>
          <p:cNvPr id="108" name="Google Shape;108;p19"/>
          <p:cNvCxnSpPr/>
          <p:nvPr/>
        </p:nvCxnSpPr>
        <p:spPr>
          <a:xfrm rot="10800000">
            <a:off x="7664525" y="2013188"/>
            <a:ext cx="0" cy="519300"/>
          </a:xfrm>
          <a:prstGeom prst="straightConnector1">
            <a:avLst/>
          </a:prstGeom>
          <a:noFill/>
          <a:ln cap="flat" cmpd="sng" w="9525">
            <a:solidFill>
              <a:schemeClr val="dk2"/>
            </a:solidFill>
            <a:prstDash val="solid"/>
            <a:round/>
            <a:headEnd len="med" w="med" type="none"/>
            <a:tailEnd len="med" w="med" type="none"/>
          </a:ln>
        </p:spPr>
      </p:cxnSp>
      <p:cxnSp>
        <p:nvCxnSpPr>
          <p:cNvPr id="109" name="Google Shape;109;p19"/>
          <p:cNvCxnSpPr/>
          <p:nvPr/>
        </p:nvCxnSpPr>
        <p:spPr>
          <a:xfrm>
            <a:off x="7664525" y="2013063"/>
            <a:ext cx="633300" cy="0"/>
          </a:xfrm>
          <a:prstGeom prst="straightConnector1">
            <a:avLst/>
          </a:prstGeom>
          <a:noFill/>
          <a:ln cap="flat" cmpd="sng" w="9525">
            <a:solidFill>
              <a:schemeClr val="dk2"/>
            </a:solidFill>
            <a:prstDash val="solid"/>
            <a:round/>
            <a:headEnd len="med" w="med" type="none"/>
            <a:tailEnd len="med" w="med" type="none"/>
          </a:ln>
        </p:spPr>
      </p:cxnSp>
      <p:cxnSp>
        <p:nvCxnSpPr>
          <p:cNvPr id="110" name="Google Shape;110;p19"/>
          <p:cNvCxnSpPr/>
          <p:nvPr/>
        </p:nvCxnSpPr>
        <p:spPr>
          <a:xfrm>
            <a:off x="8297825" y="2019488"/>
            <a:ext cx="0" cy="506700"/>
          </a:xfrm>
          <a:prstGeom prst="straightConnector1">
            <a:avLst/>
          </a:prstGeom>
          <a:noFill/>
          <a:ln cap="flat" cmpd="sng" w="9525">
            <a:solidFill>
              <a:schemeClr val="dk2"/>
            </a:solidFill>
            <a:prstDash val="solid"/>
            <a:round/>
            <a:headEnd len="med" w="med" type="none"/>
            <a:tailEnd len="med" w="med" type="none"/>
          </a:ln>
        </p:spPr>
      </p:cxnSp>
      <p:cxnSp>
        <p:nvCxnSpPr>
          <p:cNvPr id="111" name="Google Shape;111;p19"/>
          <p:cNvCxnSpPr/>
          <p:nvPr/>
        </p:nvCxnSpPr>
        <p:spPr>
          <a:xfrm>
            <a:off x="8297825" y="2526188"/>
            <a:ext cx="532200" cy="6300"/>
          </a:xfrm>
          <a:prstGeom prst="straightConnector1">
            <a:avLst/>
          </a:prstGeom>
          <a:noFill/>
          <a:ln cap="flat" cmpd="sng" w="9525">
            <a:solidFill>
              <a:schemeClr val="dk2"/>
            </a:solidFill>
            <a:prstDash val="solid"/>
            <a:round/>
            <a:headEnd len="med" w="med" type="none"/>
            <a:tailEnd len="med" w="med" type="none"/>
          </a:ln>
        </p:spPr>
      </p:cxnSp>
      <p:sp>
        <p:nvSpPr>
          <p:cNvPr id="112" name="Google Shape;112;p19"/>
          <p:cNvSpPr/>
          <p:nvPr/>
        </p:nvSpPr>
        <p:spPr>
          <a:xfrm rot="-5400000">
            <a:off x="5574125" y="2411988"/>
            <a:ext cx="152100" cy="6729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9"/>
          <p:cNvSpPr txBox="1"/>
          <p:nvPr/>
        </p:nvSpPr>
        <p:spPr>
          <a:xfrm>
            <a:off x="5257475" y="2956763"/>
            <a:ext cx="3116400" cy="400200"/>
          </a:xfrm>
          <a:prstGeom prst="rect">
            <a:avLst/>
          </a:prstGeom>
          <a:solidFill>
            <a:srgbClr val="D9EAD3"/>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1,5ms de ancho de pulso modulado</a:t>
            </a:r>
            <a:endParaRPr/>
          </a:p>
        </p:txBody>
      </p:sp>
      <p:sp>
        <p:nvSpPr>
          <p:cNvPr id="114" name="Google Shape;114;p19"/>
          <p:cNvSpPr txBox="1"/>
          <p:nvPr/>
        </p:nvSpPr>
        <p:spPr>
          <a:xfrm>
            <a:off x="1868000" y="2913775"/>
            <a:ext cx="2394600" cy="831300"/>
          </a:xfrm>
          <a:prstGeom prst="rect">
            <a:avLst/>
          </a:prstGeom>
          <a:solidFill>
            <a:srgbClr val="FFF2CC"/>
          </a:solid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GB">
                <a:solidFill>
                  <a:schemeClr val="dk1"/>
                </a:solidFill>
              </a:rPr>
              <a:t>entre 0,5 a 1,4 milisegundos, éste se moverá en sentido horario; </a:t>
            </a:r>
            <a:endParaRPr/>
          </a:p>
        </p:txBody>
      </p:sp>
      <p:sp>
        <p:nvSpPr>
          <p:cNvPr id="115" name="Google Shape;115;p19"/>
          <p:cNvSpPr txBox="1"/>
          <p:nvPr/>
        </p:nvSpPr>
        <p:spPr>
          <a:xfrm>
            <a:off x="1868025" y="3998500"/>
            <a:ext cx="2394600" cy="831300"/>
          </a:xfrm>
          <a:prstGeom prst="rect">
            <a:avLst/>
          </a:prstGeom>
          <a:solidFill>
            <a:srgbClr val="FFF2CC"/>
          </a:solid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GB">
                <a:solidFill>
                  <a:schemeClr val="dk1"/>
                </a:solidFill>
              </a:rPr>
              <a:t>entre 1,6 a 2 milisegundos moverá el servomotor en sentido antihorario;</a:t>
            </a:r>
            <a:endParaRPr/>
          </a:p>
        </p:txBody>
      </p:sp>
      <p:sp>
        <p:nvSpPr>
          <p:cNvPr id="116" name="Google Shape;116;p19"/>
          <p:cNvSpPr txBox="1"/>
          <p:nvPr/>
        </p:nvSpPr>
        <p:spPr>
          <a:xfrm>
            <a:off x="1868025" y="1408250"/>
            <a:ext cx="2394600" cy="1046700"/>
          </a:xfrm>
          <a:prstGeom prst="rect">
            <a:avLst/>
          </a:prstGeom>
          <a:solidFill>
            <a:srgbClr val="FFF2CC"/>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rPr>
              <a:t>1,5 milisegundos representa un estado neutro para los servomotores estándares</a:t>
            </a:r>
            <a:endParaRPr/>
          </a:p>
        </p:txBody>
      </p:sp>
      <p:cxnSp>
        <p:nvCxnSpPr>
          <p:cNvPr id="117" name="Google Shape;117;p19"/>
          <p:cNvCxnSpPr>
            <a:stCxn id="98" idx="2"/>
            <a:endCxn id="116" idx="1"/>
          </p:cNvCxnSpPr>
          <p:nvPr/>
        </p:nvCxnSpPr>
        <p:spPr>
          <a:xfrm flipH="1" rot="-5400000">
            <a:off x="1262900" y="1326525"/>
            <a:ext cx="982200" cy="228000"/>
          </a:xfrm>
          <a:prstGeom prst="bentConnector2">
            <a:avLst/>
          </a:prstGeom>
          <a:noFill/>
          <a:ln cap="flat" cmpd="sng" w="9525">
            <a:solidFill>
              <a:schemeClr val="dk2"/>
            </a:solidFill>
            <a:prstDash val="solid"/>
            <a:round/>
            <a:headEnd len="med" w="med" type="none"/>
            <a:tailEnd len="med" w="med" type="none"/>
          </a:ln>
        </p:spPr>
      </p:cxnSp>
      <p:cxnSp>
        <p:nvCxnSpPr>
          <p:cNvPr id="118" name="Google Shape;118;p19"/>
          <p:cNvCxnSpPr>
            <a:stCxn id="98" idx="2"/>
            <a:endCxn id="114" idx="1"/>
          </p:cNvCxnSpPr>
          <p:nvPr/>
        </p:nvCxnSpPr>
        <p:spPr>
          <a:xfrm flipH="1" rot="-5400000">
            <a:off x="564050" y="2025375"/>
            <a:ext cx="2379900" cy="228000"/>
          </a:xfrm>
          <a:prstGeom prst="bentConnector2">
            <a:avLst/>
          </a:prstGeom>
          <a:noFill/>
          <a:ln cap="flat" cmpd="sng" w="9525">
            <a:solidFill>
              <a:schemeClr val="dk2"/>
            </a:solidFill>
            <a:prstDash val="solid"/>
            <a:round/>
            <a:headEnd len="med" w="med" type="none"/>
            <a:tailEnd len="med" w="med" type="none"/>
          </a:ln>
        </p:spPr>
      </p:cxnSp>
      <p:cxnSp>
        <p:nvCxnSpPr>
          <p:cNvPr id="119" name="Google Shape;119;p19"/>
          <p:cNvCxnSpPr>
            <a:stCxn id="98" idx="2"/>
            <a:endCxn id="115" idx="1"/>
          </p:cNvCxnSpPr>
          <p:nvPr/>
        </p:nvCxnSpPr>
        <p:spPr>
          <a:xfrm flipH="1" rot="-5400000">
            <a:off x="21650" y="2567775"/>
            <a:ext cx="3464700" cy="228000"/>
          </a:xfrm>
          <a:prstGeom prst="bentConnector2">
            <a:avLst/>
          </a:prstGeom>
          <a:noFill/>
          <a:ln cap="flat" cmpd="sng" w="9525">
            <a:solidFill>
              <a:schemeClr val="dk2"/>
            </a:solidFill>
            <a:prstDash val="solid"/>
            <a:round/>
            <a:headEnd len="med" w="med" type="none"/>
            <a:tailEnd len="med" w="med" type="none"/>
          </a:ln>
        </p:spPr>
      </p:cxnSp>
      <p:sp>
        <p:nvSpPr>
          <p:cNvPr id="120" name="Google Shape;120;p19"/>
          <p:cNvSpPr txBox="1"/>
          <p:nvPr/>
        </p:nvSpPr>
        <p:spPr>
          <a:xfrm>
            <a:off x="5403125" y="960375"/>
            <a:ext cx="2825100" cy="615600"/>
          </a:xfrm>
          <a:prstGeom prst="rect">
            <a:avLst/>
          </a:prstGeom>
          <a:solidFill>
            <a:srgbClr val="FCE5CD"/>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t>Ejemplo de señal enviada para mantener fijo al servomotor</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6B8AF"/>
        </a:solidFill>
      </p:bgPr>
    </p:bg>
    <p:spTree>
      <p:nvGrpSpPr>
        <p:cNvPr id="124" name="Shape 124"/>
        <p:cNvGrpSpPr/>
        <p:nvPr/>
      </p:nvGrpSpPr>
      <p:grpSpPr>
        <a:xfrm>
          <a:off x="0" y="0"/>
          <a:ext cx="0" cy="0"/>
          <a:chOff x="0" y="0"/>
          <a:chExt cx="0" cy="0"/>
        </a:xfrm>
      </p:grpSpPr>
      <p:sp>
        <p:nvSpPr>
          <p:cNvPr id="125" name="Google Shape;125;p20"/>
          <p:cNvSpPr txBox="1"/>
          <p:nvPr/>
        </p:nvSpPr>
        <p:spPr>
          <a:xfrm>
            <a:off x="4673750" y="109050"/>
            <a:ext cx="4140000" cy="4925400"/>
          </a:xfrm>
          <a:prstGeom prst="rect">
            <a:avLst/>
          </a:prstGeom>
          <a:solidFill>
            <a:srgbClr val="C9DAF8"/>
          </a:solid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GB"/>
              <a:t>Métodos de Servo.h</a:t>
            </a:r>
            <a:endParaRPr/>
          </a:p>
          <a:p>
            <a:pPr indent="0" lvl="0" marL="0" rtl="0" algn="l">
              <a:spcBef>
                <a:spcPts val="0"/>
              </a:spcBef>
              <a:spcAft>
                <a:spcPts val="0"/>
              </a:spcAft>
              <a:buClr>
                <a:schemeClr val="dk1"/>
              </a:buClr>
              <a:buSzPts val="1100"/>
              <a:buFont typeface="Arial"/>
              <a:buNone/>
            </a:pPr>
            <a:r>
              <a:rPr lang="en-GB"/>
              <a:t>void attach(int pin, int min, int max): Conecta el servomotor al pin indicado. Min y max son </a:t>
            </a:r>
            <a:r>
              <a:rPr lang="en-GB"/>
              <a:t>parámetros</a:t>
            </a:r>
            <a:r>
              <a:rPr lang="en-GB"/>
              <a:t> opcionales que indican el </a:t>
            </a:r>
            <a:r>
              <a:rPr lang="en-GB"/>
              <a:t>mínimo</a:t>
            </a:r>
            <a:r>
              <a:rPr lang="en-GB"/>
              <a:t> y </a:t>
            </a:r>
            <a:r>
              <a:rPr lang="en-GB"/>
              <a:t>máximo</a:t>
            </a:r>
            <a:r>
              <a:rPr lang="en-GB"/>
              <a:t> de referencia de ancho de pulso en microsegundos. Por default son 544 y 2400.</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void write(int ángulo): Posiciona al servomotor en el ángulo deseado.</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void writeMicroseconds(int tiempo): Como vimos en el gráfico anterior, la posición del servo corresponde a una cierta pulsación enviada, por lo que al pasar 1000 microsegundos damos un giro total antihorario, con 2000 un giro total horario y con 1500 lo dejamos en el medio.</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int read(): Devuelve la posición actual del servo.</a:t>
            </a:r>
            <a:endParaRPr/>
          </a:p>
          <a:p>
            <a:pPr indent="0" lvl="0" marL="0" rtl="0" algn="l">
              <a:spcBef>
                <a:spcPts val="0"/>
              </a:spcBef>
              <a:spcAft>
                <a:spcPts val="0"/>
              </a:spcAft>
              <a:buClr>
                <a:schemeClr val="dk1"/>
              </a:buClr>
              <a:buSzPts val="1100"/>
              <a:buFont typeface="Arial"/>
              <a:buNone/>
            </a:pPr>
            <a:r>
              <a:rPr lang="en-GB"/>
              <a:t>bool attached(int pin): Devuelve verdadero si ese pin se encuentra conectado al servo.</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GB"/>
              <a:t>void detach(int pin): Desconecta el pin del servo.</a:t>
            </a:r>
            <a:endParaRPr/>
          </a:p>
        </p:txBody>
      </p:sp>
      <p:sp>
        <p:nvSpPr>
          <p:cNvPr id="126" name="Google Shape;126;p20"/>
          <p:cNvSpPr txBox="1"/>
          <p:nvPr/>
        </p:nvSpPr>
        <p:spPr>
          <a:xfrm>
            <a:off x="228050" y="2156100"/>
            <a:ext cx="3167100" cy="831300"/>
          </a:xfrm>
          <a:prstGeom prst="rect">
            <a:avLst/>
          </a:prstGeom>
          <a:solidFill>
            <a:srgbClr val="C9DAF8"/>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Para traducir </a:t>
            </a:r>
            <a:r>
              <a:rPr lang="en-GB"/>
              <a:t>ángulos</a:t>
            </a:r>
            <a:r>
              <a:rPr lang="en-GB"/>
              <a:t> a pulsos, vamos a usar una </a:t>
            </a:r>
            <a:r>
              <a:rPr lang="en-GB"/>
              <a:t>librería</a:t>
            </a:r>
            <a:r>
              <a:rPr lang="en-GB"/>
              <a:t> que resuelva eso por nosotros.</a:t>
            </a:r>
            <a:endParaRPr/>
          </a:p>
        </p:txBody>
      </p:sp>
      <p:cxnSp>
        <p:nvCxnSpPr>
          <p:cNvPr id="127" name="Google Shape;127;p20"/>
          <p:cNvCxnSpPr>
            <a:stCxn id="126" idx="3"/>
            <a:endCxn id="125" idx="1"/>
          </p:cNvCxnSpPr>
          <p:nvPr/>
        </p:nvCxnSpPr>
        <p:spPr>
          <a:xfrm>
            <a:off x="3395150" y="2571750"/>
            <a:ext cx="12786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9CB9C"/>
        </a:solidFill>
      </p:bgPr>
    </p:bg>
    <p:spTree>
      <p:nvGrpSpPr>
        <p:cNvPr id="131" name="Shape 131"/>
        <p:cNvGrpSpPr/>
        <p:nvPr/>
      </p:nvGrpSpPr>
      <p:grpSpPr>
        <a:xfrm>
          <a:off x="0" y="0"/>
          <a:ext cx="0" cy="0"/>
          <a:chOff x="0" y="0"/>
          <a:chExt cx="0" cy="0"/>
        </a:xfrm>
      </p:grpSpPr>
      <p:sp>
        <p:nvSpPr>
          <p:cNvPr id="132" name="Google Shape;132;p21"/>
          <p:cNvSpPr txBox="1"/>
          <p:nvPr/>
        </p:nvSpPr>
        <p:spPr>
          <a:xfrm>
            <a:off x="3438150" y="177375"/>
            <a:ext cx="2267700" cy="44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Font typeface="Arial"/>
              <a:buNone/>
            </a:pPr>
            <a:r>
              <a:rPr b="1" i="1" lang="en-GB" sz="1700" u="sng">
                <a:solidFill>
                  <a:schemeClr val="dk1"/>
                </a:solidFill>
              </a:rPr>
              <a:t>Motor paso a paso:</a:t>
            </a:r>
            <a:endParaRPr b="1" i="1" sz="1700" u="sng">
              <a:solidFill>
                <a:schemeClr val="dk1"/>
              </a:solidFill>
            </a:endParaRPr>
          </a:p>
        </p:txBody>
      </p:sp>
      <p:sp>
        <p:nvSpPr>
          <p:cNvPr id="133" name="Google Shape;133;p21"/>
          <p:cNvSpPr txBox="1"/>
          <p:nvPr/>
        </p:nvSpPr>
        <p:spPr>
          <a:xfrm>
            <a:off x="158450" y="709450"/>
            <a:ext cx="4655700" cy="1262100"/>
          </a:xfrm>
          <a:prstGeom prst="rect">
            <a:avLst/>
          </a:prstGeom>
          <a:solidFill>
            <a:srgbClr val="A2C4C9"/>
          </a:solid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GB"/>
              <a:t>Los motores paso a paso son motores de corriente continua cuyos ejes rotan gracias a una inducción magnética generada por 2/4 bobinas cuya alternancia de llave (abierta o cerrada) permite mover el cilindro en sentido horario.</a:t>
            </a:r>
            <a:endParaRPr/>
          </a:p>
        </p:txBody>
      </p:sp>
      <p:sp>
        <p:nvSpPr>
          <p:cNvPr id="134" name="Google Shape;134;p21"/>
          <p:cNvSpPr txBox="1"/>
          <p:nvPr/>
        </p:nvSpPr>
        <p:spPr>
          <a:xfrm>
            <a:off x="158450" y="3629750"/>
            <a:ext cx="4655700" cy="1262100"/>
          </a:xfrm>
          <a:prstGeom prst="rect">
            <a:avLst/>
          </a:prstGeom>
          <a:solidFill>
            <a:srgbClr val="A2C4C9"/>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dk1"/>
                </a:solidFill>
              </a:rPr>
              <a:t>Los motores paso a paso pueden ser bipolares o unipolares, para darnos cuenta, podemos fijarnos en el datasheet del aparato, o bien, contar cuantos cables tiene, ya que un bipolar, va a contar con 4, mientras que el unipolar tendrá 5, 6 u 8 dependiendo el modelo. </a:t>
            </a:r>
            <a:endParaRPr/>
          </a:p>
        </p:txBody>
      </p:sp>
      <p:sp>
        <p:nvSpPr>
          <p:cNvPr id="135" name="Google Shape;135;p21"/>
          <p:cNvSpPr txBox="1"/>
          <p:nvPr/>
        </p:nvSpPr>
        <p:spPr>
          <a:xfrm>
            <a:off x="158450" y="2061900"/>
            <a:ext cx="4655700" cy="1477500"/>
          </a:xfrm>
          <a:prstGeom prst="rect">
            <a:avLst/>
          </a:prstGeom>
          <a:solidFill>
            <a:srgbClr val="A2C4C9"/>
          </a:solid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GB">
                <a:solidFill>
                  <a:schemeClr val="dk1"/>
                </a:solidFill>
              </a:rPr>
              <a:t>A diferencia de los servomotores, estos tendrán una capacidad mucho mayor de generar momento angular, con lo cual tendrán más potencia. A cambio de esto último, reducirán en velocidad. </a:t>
            </a:r>
            <a:endParaRPr>
              <a:solidFill>
                <a:schemeClr val="dk1"/>
              </a:solidFill>
            </a:endParaRPr>
          </a:p>
          <a:p>
            <a:pPr indent="0" lvl="0" marL="0" rtl="0" algn="l">
              <a:spcBef>
                <a:spcPts val="0"/>
              </a:spcBef>
              <a:spcAft>
                <a:spcPts val="0"/>
              </a:spcAft>
              <a:buClr>
                <a:schemeClr val="dk1"/>
              </a:buClr>
              <a:buSzPts val="1100"/>
              <a:buFont typeface="Arial"/>
              <a:buNone/>
            </a:pPr>
            <a:r>
              <a:rPr lang="en-GB">
                <a:solidFill>
                  <a:schemeClr val="dk1"/>
                </a:solidFill>
              </a:rPr>
              <a:t>También debe considerarse alimentarlos desde una fuente externa.</a:t>
            </a:r>
            <a:endParaRPr/>
          </a:p>
        </p:txBody>
      </p:sp>
      <p:sp>
        <p:nvSpPr>
          <p:cNvPr id="136" name="Google Shape;136;p21"/>
          <p:cNvSpPr/>
          <p:nvPr/>
        </p:nvSpPr>
        <p:spPr>
          <a:xfrm>
            <a:off x="7221175" y="330550"/>
            <a:ext cx="1301400" cy="12621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ROTOR</a:t>
            </a:r>
            <a:endParaRPr/>
          </a:p>
        </p:txBody>
      </p:sp>
      <p:cxnSp>
        <p:nvCxnSpPr>
          <p:cNvPr id="137" name="Google Shape;137;p21"/>
          <p:cNvCxnSpPr/>
          <p:nvPr/>
        </p:nvCxnSpPr>
        <p:spPr>
          <a:xfrm>
            <a:off x="6486000" y="573096"/>
            <a:ext cx="374100" cy="0"/>
          </a:xfrm>
          <a:prstGeom prst="straightConnector1">
            <a:avLst/>
          </a:prstGeom>
          <a:noFill/>
          <a:ln cap="flat" cmpd="sng" w="9525">
            <a:solidFill>
              <a:schemeClr val="dk2"/>
            </a:solidFill>
            <a:prstDash val="solid"/>
            <a:round/>
            <a:headEnd len="med" w="med" type="none"/>
            <a:tailEnd len="med" w="med" type="none"/>
          </a:ln>
        </p:spPr>
      </p:cxnSp>
      <p:sp>
        <p:nvSpPr>
          <p:cNvPr id="138" name="Google Shape;138;p21"/>
          <p:cNvSpPr/>
          <p:nvPr/>
        </p:nvSpPr>
        <p:spPr>
          <a:xfrm>
            <a:off x="6869175" y="573096"/>
            <a:ext cx="196363" cy="190367"/>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sp>
        <p:nvSpPr>
          <p:cNvPr id="139" name="Google Shape;139;p21"/>
          <p:cNvSpPr/>
          <p:nvPr/>
        </p:nvSpPr>
        <p:spPr>
          <a:xfrm>
            <a:off x="6869175" y="768636"/>
            <a:ext cx="196363" cy="190367"/>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sp>
        <p:nvSpPr>
          <p:cNvPr id="140" name="Google Shape;140;p21"/>
          <p:cNvSpPr/>
          <p:nvPr/>
        </p:nvSpPr>
        <p:spPr>
          <a:xfrm>
            <a:off x="6869175" y="964176"/>
            <a:ext cx="196363" cy="190367"/>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cxnSp>
        <p:nvCxnSpPr>
          <p:cNvPr id="141" name="Google Shape;141;p21"/>
          <p:cNvCxnSpPr/>
          <p:nvPr/>
        </p:nvCxnSpPr>
        <p:spPr>
          <a:xfrm>
            <a:off x="6495200" y="1350096"/>
            <a:ext cx="374100" cy="0"/>
          </a:xfrm>
          <a:prstGeom prst="straightConnector1">
            <a:avLst/>
          </a:prstGeom>
          <a:noFill/>
          <a:ln cap="flat" cmpd="sng" w="9525">
            <a:solidFill>
              <a:schemeClr val="dk2"/>
            </a:solidFill>
            <a:prstDash val="solid"/>
            <a:round/>
            <a:headEnd len="med" w="med" type="none"/>
            <a:tailEnd len="med" w="med" type="none"/>
          </a:ln>
        </p:spPr>
      </p:cxnSp>
      <p:sp>
        <p:nvSpPr>
          <p:cNvPr id="142" name="Google Shape;142;p21"/>
          <p:cNvSpPr/>
          <p:nvPr/>
        </p:nvSpPr>
        <p:spPr>
          <a:xfrm>
            <a:off x="6869175" y="1159716"/>
            <a:ext cx="196363" cy="190367"/>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sp>
        <p:nvSpPr>
          <p:cNvPr id="143" name="Google Shape;143;p21"/>
          <p:cNvSpPr/>
          <p:nvPr/>
        </p:nvSpPr>
        <p:spPr>
          <a:xfrm>
            <a:off x="6532588" y="2884300"/>
            <a:ext cx="1301400" cy="12621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t>ROTOR</a:t>
            </a:r>
            <a:endParaRPr/>
          </a:p>
        </p:txBody>
      </p:sp>
      <p:cxnSp>
        <p:nvCxnSpPr>
          <p:cNvPr id="144" name="Google Shape;144;p21"/>
          <p:cNvCxnSpPr/>
          <p:nvPr/>
        </p:nvCxnSpPr>
        <p:spPr>
          <a:xfrm>
            <a:off x="5948699" y="2960399"/>
            <a:ext cx="216300" cy="0"/>
          </a:xfrm>
          <a:prstGeom prst="straightConnector1">
            <a:avLst/>
          </a:prstGeom>
          <a:noFill/>
          <a:ln cap="flat" cmpd="sng" w="9525">
            <a:solidFill>
              <a:schemeClr val="dk2"/>
            </a:solidFill>
            <a:prstDash val="solid"/>
            <a:round/>
            <a:headEnd len="med" w="med" type="none"/>
            <a:tailEnd len="med" w="med" type="none"/>
          </a:ln>
        </p:spPr>
      </p:cxnSp>
      <p:sp>
        <p:nvSpPr>
          <p:cNvPr id="145" name="Google Shape;145;p21"/>
          <p:cNvSpPr/>
          <p:nvPr/>
        </p:nvSpPr>
        <p:spPr>
          <a:xfrm>
            <a:off x="6170265" y="2960399"/>
            <a:ext cx="113531" cy="141863"/>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sp>
        <p:nvSpPr>
          <p:cNvPr id="146" name="Google Shape;146;p21"/>
          <p:cNvSpPr/>
          <p:nvPr/>
        </p:nvSpPr>
        <p:spPr>
          <a:xfrm>
            <a:off x="6170265" y="3106110"/>
            <a:ext cx="113531" cy="141863"/>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sp>
        <p:nvSpPr>
          <p:cNvPr id="147" name="Google Shape;147;p21"/>
          <p:cNvSpPr/>
          <p:nvPr/>
        </p:nvSpPr>
        <p:spPr>
          <a:xfrm>
            <a:off x="6170265" y="3251821"/>
            <a:ext cx="113531" cy="141863"/>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cxnSp>
        <p:nvCxnSpPr>
          <p:cNvPr id="148" name="Google Shape;148;p21"/>
          <p:cNvCxnSpPr/>
          <p:nvPr/>
        </p:nvCxnSpPr>
        <p:spPr>
          <a:xfrm>
            <a:off x="5954019" y="3539399"/>
            <a:ext cx="216300" cy="0"/>
          </a:xfrm>
          <a:prstGeom prst="straightConnector1">
            <a:avLst/>
          </a:prstGeom>
          <a:noFill/>
          <a:ln cap="flat" cmpd="sng" w="9525">
            <a:solidFill>
              <a:schemeClr val="dk2"/>
            </a:solidFill>
            <a:prstDash val="solid"/>
            <a:round/>
            <a:headEnd len="med" w="med" type="none"/>
            <a:tailEnd len="med" w="med" type="none"/>
          </a:ln>
        </p:spPr>
      </p:cxnSp>
      <p:sp>
        <p:nvSpPr>
          <p:cNvPr id="149" name="Google Shape;149;p21"/>
          <p:cNvSpPr/>
          <p:nvPr/>
        </p:nvSpPr>
        <p:spPr>
          <a:xfrm>
            <a:off x="6170265" y="3397533"/>
            <a:ext cx="113531" cy="141863"/>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cxnSp>
        <p:nvCxnSpPr>
          <p:cNvPr id="150" name="Google Shape;150;p21"/>
          <p:cNvCxnSpPr/>
          <p:nvPr/>
        </p:nvCxnSpPr>
        <p:spPr>
          <a:xfrm>
            <a:off x="5954024" y="3629749"/>
            <a:ext cx="216300" cy="0"/>
          </a:xfrm>
          <a:prstGeom prst="straightConnector1">
            <a:avLst/>
          </a:prstGeom>
          <a:noFill/>
          <a:ln cap="flat" cmpd="sng" w="9525">
            <a:solidFill>
              <a:schemeClr val="dk2"/>
            </a:solidFill>
            <a:prstDash val="solid"/>
            <a:round/>
            <a:headEnd len="med" w="med" type="none"/>
            <a:tailEnd len="med" w="med" type="none"/>
          </a:ln>
        </p:spPr>
      </p:cxnSp>
      <p:sp>
        <p:nvSpPr>
          <p:cNvPr id="151" name="Google Shape;151;p21"/>
          <p:cNvSpPr/>
          <p:nvPr/>
        </p:nvSpPr>
        <p:spPr>
          <a:xfrm>
            <a:off x="6175590" y="3629749"/>
            <a:ext cx="113531" cy="141863"/>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sp>
        <p:nvSpPr>
          <p:cNvPr id="152" name="Google Shape;152;p21"/>
          <p:cNvSpPr/>
          <p:nvPr/>
        </p:nvSpPr>
        <p:spPr>
          <a:xfrm>
            <a:off x="6175590" y="3775460"/>
            <a:ext cx="113531" cy="141863"/>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sp>
        <p:nvSpPr>
          <p:cNvPr id="153" name="Google Shape;153;p21"/>
          <p:cNvSpPr/>
          <p:nvPr/>
        </p:nvSpPr>
        <p:spPr>
          <a:xfrm>
            <a:off x="6175590" y="3921171"/>
            <a:ext cx="113531" cy="141863"/>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cxnSp>
        <p:nvCxnSpPr>
          <p:cNvPr id="154" name="Google Shape;154;p21"/>
          <p:cNvCxnSpPr/>
          <p:nvPr/>
        </p:nvCxnSpPr>
        <p:spPr>
          <a:xfrm>
            <a:off x="5959344" y="4208749"/>
            <a:ext cx="216300" cy="0"/>
          </a:xfrm>
          <a:prstGeom prst="straightConnector1">
            <a:avLst/>
          </a:prstGeom>
          <a:noFill/>
          <a:ln cap="flat" cmpd="sng" w="9525">
            <a:solidFill>
              <a:schemeClr val="dk2"/>
            </a:solidFill>
            <a:prstDash val="solid"/>
            <a:round/>
            <a:headEnd len="med" w="med" type="none"/>
            <a:tailEnd len="med" w="med" type="none"/>
          </a:ln>
        </p:spPr>
      </p:cxnSp>
      <p:sp>
        <p:nvSpPr>
          <p:cNvPr id="155" name="Google Shape;155;p21"/>
          <p:cNvSpPr/>
          <p:nvPr/>
        </p:nvSpPr>
        <p:spPr>
          <a:xfrm>
            <a:off x="6175590" y="4066883"/>
            <a:ext cx="113531" cy="141863"/>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cxnSp>
        <p:nvCxnSpPr>
          <p:cNvPr id="156" name="Google Shape;156;p21"/>
          <p:cNvCxnSpPr/>
          <p:nvPr/>
        </p:nvCxnSpPr>
        <p:spPr>
          <a:xfrm rot="-5400000">
            <a:off x="6450985" y="4571835"/>
            <a:ext cx="216300" cy="0"/>
          </a:xfrm>
          <a:prstGeom prst="straightConnector1">
            <a:avLst/>
          </a:prstGeom>
          <a:noFill/>
          <a:ln cap="flat" cmpd="sng" w="9525">
            <a:solidFill>
              <a:schemeClr val="dk2"/>
            </a:solidFill>
            <a:prstDash val="solid"/>
            <a:round/>
            <a:headEnd len="med" w="med" type="none"/>
            <a:tailEnd len="med" w="med" type="none"/>
          </a:ln>
        </p:spPr>
      </p:cxnSp>
      <p:sp>
        <p:nvSpPr>
          <p:cNvPr id="157" name="Google Shape;157;p21"/>
          <p:cNvSpPr/>
          <p:nvPr/>
        </p:nvSpPr>
        <p:spPr>
          <a:xfrm rot="-5400000">
            <a:off x="6573301" y="4330722"/>
            <a:ext cx="113531" cy="141863"/>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sp>
        <p:nvSpPr>
          <p:cNvPr id="158" name="Google Shape;158;p21"/>
          <p:cNvSpPr/>
          <p:nvPr/>
        </p:nvSpPr>
        <p:spPr>
          <a:xfrm rot="-5400000">
            <a:off x="6719012" y="4330722"/>
            <a:ext cx="113531" cy="141863"/>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sp>
        <p:nvSpPr>
          <p:cNvPr id="159" name="Google Shape;159;p21"/>
          <p:cNvSpPr/>
          <p:nvPr/>
        </p:nvSpPr>
        <p:spPr>
          <a:xfrm rot="-5400000">
            <a:off x="6864723" y="4330722"/>
            <a:ext cx="113531" cy="141863"/>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cxnSp>
        <p:nvCxnSpPr>
          <p:cNvPr id="160" name="Google Shape;160;p21"/>
          <p:cNvCxnSpPr/>
          <p:nvPr/>
        </p:nvCxnSpPr>
        <p:spPr>
          <a:xfrm rot="-5400000">
            <a:off x="7029985" y="4566515"/>
            <a:ext cx="216300" cy="0"/>
          </a:xfrm>
          <a:prstGeom prst="straightConnector1">
            <a:avLst/>
          </a:prstGeom>
          <a:noFill/>
          <a:ln cap="flat" cmpd="sng" w="9525">
            <a:solidFill>
              <a:schemeClr val="dk2"/>
            </a:solidFill>
            <a:prstDash val="solid"/>
            <a:round/>
            <a:headEnd len="med" w="med" type="none"/>
            <a:tailEnd len="med" w="med" type="none"/>
          </a:ln>
        </p:spPr>
      </p:cxnSp>
      <p:sp>
        <p:nvSpPr>
          <p:cNvPr id="161" name="Google Shape;161;p21"/>
          <p:cNvSpPr/>
          <p:nvPr/>
        </p:nvSpPr>
        <p:spPr>
          <a:xfrm rot="-5400000">
            <a:off x="7010434" y="4330722"/>
            <a:ext cx="113531" cy="141863"/>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cxnSp>
        <p:nvCxnSpPr>
          <p:cNvPr id="162" name="Google Shape;162;p21"/>
          <p:cNvCxnSpPr/>
          <p:nvPr/>
        </p:nvCxnSpPr>
        <p:spPr>
          <a:xfrm rot="-5400000">
            <a:off x="7120335" y="4566510"/>
            <a:ext cx="216300" cy="0"/>
          </a:xfrm>
          <a:prstGeom prst="straightConnector1">
            <a:avLst/>
          </a:prstGeom>
          <a:noFill/>
          <a:ln cap="flat" cmpd="sng" w="9525">
            <a:solidFill>
              <a:schemeClr val="dk2"/>
            </a:solidFill>
            <a:prstDash val="solid"/>
            <a:round/>
            <a:headEnd len="med" w="med" type="none"/>
            <a:tailEnd len="med" w="med" type="none"/>
          </a:ln>
        </p:spPr>
      </p:cxnSp>
      <p:sp>
        <p:nvSpPr>
          <p:cNvPr id="163" name="Google Shape;163;p21"/>
          <p:cNvSpPr/>
          <p:nvPr/>
        </p:nvSpPr>
        <p:spPr>
          <a:xfrm rot="-5400000">
            <a:off x="7242651" y="4325397"/>
            <a:ext cx="113531" cy="141863"/>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sp>
        <p:nvSpPr>
          <p:cNvPr id="164" name="Google Shape;164;p21"/>
          <p:cNvSpPr/>
          <p:nvPr/>
        </p:nvSpPr>
        <p:spPr>
          <a:xfrm rot="-5400000">
            <a:off x="7388362" y="4325397"/>
            <a:ext cx="113531" cy="141863"/>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sp>
        <p:nvSpPr>
          <p:cNvPr id="165" name="Google Shape;165;p21"/>
          <p:cNvSpPr/>
          <p:nvPr/>
        </p:nvSpPr>
        <p:spPr>
          <a:xfrm rot="-5400000">
            <a:off x="7534073" y="4325397"/>
            <a:ext cx="113531" cy="141863"/>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cxnSp>
        <p:nvCxnSpPr>
          <p:cNvPr id="166" name="Google Shape;166;p21"/>
          <p:cNvCxnSpPr/>
          <p:nvPr/>
        </p:nvCxnSpPr>
        <p:spPr>
          <a:xfrm rot="-5400000">
            <a:off x="7699335" y="4561190"/>
            <a:ext cx="216300" cy="0"/>
          </a:xfrm>
          <a:prstGeom prst="straightConnector1">
            <a:avLst/>
          </a:prstGeom>
          <a:noFill/>
          <a:ln cap="flat" cmpd="sng" w="9525">
            <a:solidFill>
              <a:schemeClr val="dk2"/>
            </a:solidFill>
            <a:prstDash val="solid"/>
            <a:round/>
            <a:headEnd len="med" w="med" type="none"/>
            <a:tailEnd len="med" w="med" type="none"/>
          </a:ln>
        </p:spPr>
      </p:cxnSp>
      <p:sp>
        <p:nvSpPr>
          <p:cNvPr id="167" name="Google Shape;167;p21"/>
          <p:cNvSpPr/>
          <p:nvPr/>
        </p:nvSpPr>
        <p:spPr>
          <a:xfrm rot="-5400000">
            <a:off x="7679784" y="4325397"/>
            <a:ext cx="113531" cy="141863"/>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cxnSp>
        <p:nvCxnSpPr>
          <p:cNvPr id="168" name="Google Shape;168;p21"/>
          <p:cNvCxnSpPr/>
          <p:nvPr/>
        </p:nvCxnSpPr>
        <p:spPr>
          <a:xfrm rot="-5400000">
            <a:off x="7296319" y="2166865"/>
            <a:ext cx="374100" cy="0"/>
          </a:xfrm>
          <a:prstGeom prst="straightConnector1">
            <a:avLst/>
          </a:prstGeom>
          <a:noFill/>
          <a:ln cap="flat" cmpd="sng" w="9525">
            <a:solidFill>
              <a:schemeClr val="dk2"/>
            </a:solidFill>
            <a:prstDash val="solid"/>
            <a:round/>
            <a:headEnd len="med" w="med" type="none"/>
            <a:tailEnd len="med" w="med" type="none"/>
          </a:ln>
        </p:spPr>
      </p:cxnSp>
      <p:sp>
        <p:nvSpPr>
          <p:cNvPr id="169" name="Google Shape;169;p21"/>
          <p:cNvSpPr/>
          <p:nvPr/>
        </p:nvSpPr>
        <p:spPr>
          <a:xfrm rot="-5400000">
            <a:off x="7480371" y="1777375"/>
            <a:ext cx="196363" cy="190367"/>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sp>
        <p:nvSpPr>
          <p:cNvPr id="170" name="Google Shape;170;p21"/>
          <p:cNvSpPr/>
          <p:nvPr/>
        </p:nvSpPr>
        <p:spPr>
          <a:xfrm rot="-5400000">
            <a:off x="7675911" y="1777375"/>
            <a:ext cx="196363" cy="190367"/>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sp>
        <p:nvSpPr>
          <p:cNvPr id="171" name="Google Shape;171;p21"/>
          <p:cNvSpPr/>
          <p:nvPr/>
        </p:nvSpPr>
        <p:spPr>
          <a:xfrm rot="-5400000">
            <a:off x="7871451" y="1777375"/>
            <a:ext cx="196363" cy="190367"/>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cxnSp>
        <p:nvCxnSpPr>
          <p:cNvPr id="172" name="Google Shape;172;p21"/>
          <p:cNvCxnSpPr/>
          <p:nvPr/>
        </p:nvCxnSpPr>
        <p:spPr>
          <a:xfrm rot="-5400000">
            <a:off x="8073319" y="2157665"/>
            <a:ext cx="374100" cy="0"/>
          </a:xfrm>
          <a:prstGeom prst="straightConnector1">
            <a:avLst/>
          </a:prstGeom>
          <a:noFill/>
          <a:ln cap="flat" cmpd="sng" w="9525">
            <a:solidFill>
              <a:schemeClr val="dk2"/>
            </a:solidFill>
            <a:prstDash val="solid"/>
            <a:round/>
            <a:headEnd len="med" w="med" type="none"/>
            <a:tailEnd len="med" w="med" type="none"/>
          </a:ln>
        </p:spPr>
      </p:cxnSp>
      <p:sp>
        <p:nvSpPr>
          <p:cNvPr id="173" name="Google Shape;173;p21"/>
          <p:cNvSpPr/>
          <p:nvPr/>
        </p:nvSpPr>
        <p:spPr>
          <a:xfrm rot="-5400000">
            <a:off x="8066991" y="1777375"/>
            <a:ext cx="196363" cy="190367"/>
          </a:xfrm>
          <a:custGeom>
            <a:rect b="b" l="l" r="r" t="t"/>
            <a:pathLst>
              <a:path extrusionOk="0" h="10737" w="10906">
                <a:moveTo>
                  <a:pt x="0" y="0"/>
                </a:moveTo>
                <a:cubicBezTo>
                  <a:pt x="4359" y="0"/>
                  <a:pt x="11700" y="3372"/>
                  <a:pt x="10642" y="7601"/>
                </a:cubicBezTo>
                <a:cubicBezTo>
                  <a:pt x="9786" y="11023"/>
                  <a:pt x="4034" y="10642"/>
                  <a:pt x="507" y="10642"/>
                </a:cubicBezTo>
              </a:path>
            </a:pathLst>
          </a:custGeom>
          <a:noFill/>
          <a:ln cap="flat" cmpd="sng" w="9525">
            <a:solidFill>
              <a:schemeClr val="dk2"/>
            </a:solidFill>
            <a:prstDash val="solid"/>
            <a:round/>
            <a:headEnd len="med" w="med" type="none"/>
            <a:tailEnd len="med" w="med" type="none"/>
          </a:ln>
        </p:spPr>
      </p:sp>
      <p:sp>
        <p:nvSpPr>
          <p:cNvPr id="174" name="Google Shape;174;p21"/>
          <p:cNvSpPr txBox="1"/>
          <p:nvPr/>
        </p:nvSpPr>
        <p:spPr>
          <a:xfrm>
            <a:off x="6312200" y="1721550"/>
            <a:ext cx="740100" cy="400200"/>
          </a:xfrm>
          <a:prstGeom prst="rect">
            <a:avLst/>
          </a:prstGeom>
          <a:solidFill>
            <a:srgbClr val="D9EAD3"/>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Bipolar</a:t>
            </a:r>
            <a:endParaRPr/>
          </a:p>
        </p:txBody>
      </p:sp>
      <p:sp>
        <p:nvSpPr>
          <p:cNvPr id="175" name="Google Shape;175;p21"/>
          <p:cNvSpPr txBox="1"/>
          <p:nvPr/>
        </p:nvSpPr>
        <p:spPr>
          <a:xfrm>
            <a:off x="8006625" y="3102250"/>
            <a:ext cx="1038900" cy="615600"/>
          </a:xfrm>
          <a:prstGeom prst="rect">
            <a:avLst/>
          </a:prstGeom>
          <a:solidFill>
            <a:srgbClr val="D9EAD3"/>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t>Unipolar (8 cables)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